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308" r:id="rId4"/>
    <p:sldId id="988" r:id="rId6"/>
    <p:sldId id="291" r:id="rId7"/>
    <p:sldId id="965" r:id="rId8"/>
    <p:sldId id="344" r:id="rId9"/>
    <p:sldId id="945" r:id="rId10"/>
    <p:sldId id="625" r:id="rId11"/>
    <p:sldId id="962" r:id="rId12"/>
    <p:sldId id="646" r:id="rId13"/>
    <p:sldId id="944" r:id="rId14"/>
    <p:sldId id="946" r:id="rId15"/>
    <p:sldId id="964" r:id="rId16"/>
    <p:sldId id="986" r:id="rId17"/>
    <p:sldId id="292" r:id="rId18"/>
    <p:sldId id="942" r:id="rId19"/>
    <p:sldId id="987" r:id="rId20"/>
    <p:sldId id="984" r:id="rId21"/>
    <p:sldId id="985" r:id="rId22"/>
    <p:sldId id="939" r:id="rId23"/>
    <p:sldId id="941" r:id="rId24"/>
    <p:sldId id="624"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308"/>
            <p14:sldId id="291"/>
            <p14:sldId id="965"/>
            <p14:sldId id="344"/>
            <p14:sldId id="945"/>
            <p14:sldId id="625"/>
            <p14:sldId id="962"/>
            <p14:sldId id="646"/>
            <p14:sldId id="944"/>
            <p14:sldId id="946"/>
            <p14:sldId id="964"/>
            <p14:sldId id="986"/>
            <p14:sldId id="292"/>
            <p14:sldId id="942"/>
            <p14:sldId id="987"/>
            <p14:sldId id="984"/>
            <p14:sldId id="985"/>
            <p14:sldId id="939"/>
            <p14:sldId id="941"/>
            <p14:sldId id="624"/>
            <p14:sldId id="98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9A0001"/>
    <a:srgbClr val="BFBFBF"/>
    <a:srgbClr val="CEAB6E"/>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18" autoAdjust="0"/>
    <p:restoredTop sz="96580" autoAdjust="0"/>
  </p:normalViewPr>
  <p:slideViewPr>
    <p:cSldViewPr snapToGrid="0">
      <p:cViewPr varScale="1">
        <p:scale>
          <a:sx n="64" d="100"/>
          <a:sy n="64" d="100"/>
        </p:scale>
        <p:origin x="72" y="474"/>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gs" Target="tags/tag20.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0" name="图片 29"/>
          <p:cNvPicPr>
            <a:picLocks noChangeAspect="1"/>
          </p:cNvPicPr>
          <p:nvPr userDrawn="1"/>
        </p:nvPicPr>
        <p:blipFill rotWithShape="1">
          <a:blip r:embed="rId2"/>
          <a:srcRect t="36947" b="14001"/>
          <a:stretch>
            <a:fillRect/>
          </a:stretch>
        </p:blipFill>
        <p:spPr>
          <a:xfrm>
            <a:off x="-1588" y="0"/>
            <a:ext cx="12192000" cy="3361208"/>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江苏大学学术答辩通用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pic>
        <p:nvPicPr>
          <p:cNvPr id="33"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03520" y="2560815"/>
            <a:ext cx="1584960" cy="1584960"/>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pic>
        <p:nvPicPr>
          <p:cNvPr id="67" name="图片 66"/>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58" name="文本框 57"/>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pic>
        <p:nvPicPr>
          <p:cNvPr id="59" name="图片 58"/>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
        <p:nvSpPr>
          <p:cNvPr id="3" name="文本框 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pic>
        <p:nvPicPr>
          <p:cNvPr id="65" name="图片 64"/>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
        <p:nvSpPr>
          <p:cNvPr id="67" name="文本框 66"/>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pic>
        <p:nvPicPr>
          <p:cNvPr id="64" name="图片 63"/>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
        <p:nvSpPr>
          <p:cNvPr id="65" name="文本框 64"/>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pic>
        <p:nvPicPr>
          <p:cNvPr id="65" name="图片 64"/>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
        <p:nvSpPr>
          <p:cNvPr id="67" name="文本框 66"/>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pic>
        <p:nvPicPr>
          <p:cNvPr id="64" name="图片 63"/>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
        <p:nvSpPr>
          <p:cNvPr id="65" name="文本框 64"/>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pic>
        <p:nvPicPr>
          <p:cNvPr id="67" name="图片 66"/>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
        <p:nvSpPr>
          <p:cNvPr id="68" name="文本框 67"/>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pic>
        <p:nvPicPr>
          <p:cNvPr id="65" name="图片 64"/>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
        <p:nvSpPr>
          <p:cNvPr id="66" name="文本框 65"/>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pic>
        <p:nvPicPr>
          <p:cNvPr id="67" name="图片 66"/>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
        <p:nvSpPr>
          <p:cNvPr id="68" name="文本框 67"/>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340947" y="1520901"/>
            <a:ext cx="2168084" cy="1876405"/>
            <a:chOff x="2295996" y="1033221"/>
            <a:chExt cx="2168084" cy="1876405"/>
          </a:xfrm>
        </p:grpSpPr>
        <p:sp>
          <p:nvSpPr>
            <p:cNvPr id="9" name="标题 1"/>
            <p:cNvSpPr txBox="1"/>
            <p:nvPr/>
          </p:nvSpPr>
          <p:spPr>
            <a:xfrm>
              <a:off x="2297399"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295996" y="2078629"/>
              <a:ext cx="21680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pic>
        <p:nvPicPr>
          <p:cNvPr id="4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1130" y="3314480"/>
            <a:ext cx="1827719" cy="1827719"/>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pic>
        <p:nvPicPr>
          <p:cNvPr id="64" name="图片 63"/>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
        <p:nvSpPr>
          <p:cNvPr id="65" name="文本框 64"/>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pic>
        <p:nvPicPr>
          <p:cNvPr id="33"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01932" y="2562096"/>
            <a:ext cx="1584960" cy="1584960"/>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40" name="组合 39"/>
          <p:cNvGrpSpPr/>
          <p:nvPr userDrawn="1"/>
        </p:nvGrpSpPr>
        <p:grpSpPr>
          <a:xfrm>
            <a:off x="2340947" y="1520901"/>
            <a:ext cx="2168084" cy="1876405"/>
            <a:chOff x="2295996" y="1033221"/>
            <a:chExt cx="2168084" cy="1876405"/>
          </a:xfrm>
        </p:grpSpPr>
        <p:sp>
          <p:nvSpPr>
            <p:cNvPr id="41" name="标题 1"/>
            <p:cNvSpPr txBox="1"/>
            <p:nvPr/>
          </p:nvSpPr>
          <p:spPr>
            <a:xfrm>
              <a:off x="2297399"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42" name="文本框 41"/>
            <p:cNvSpPr txBox="1"/>
            <p:nvPr/>
          </p:nvSpPr>
          <p:spPr>
            <a:xfrm>
              <a:off x="2295996" y="2078629"/>
              <a:ext cx="21680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pic>
        <p:nvPicPr>
          <p:cNvPr id="4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1130" y="3314480"/>
            <a:ext cx="1827719" cy="1827719"/>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72" name="组合 71"/>
          <p:cNvGrpSpPr/>
          <p:nvPr userDrawn="1"/>
        </p:nvGrpSpPr>
        <p:grpSpPr>
          <a:xfrm>
            <a:off x="2340947" y="1520901"/>
            <a:ext cx="2168084" cy="1876405"/>
            <a:chOff x="2295996" y="1033221"/>
            <a:chExt cx="2168084" cy="1876405"/>
          </a:xfrm>
        </p:grpSpPr>
        <p:sp>
          <p:nvSpPr>
            <p:cNvPr id="73" name="标题 1"/>
            <p:cNvSpPr txBox="1"/>
            <p:nvPr/>
          </p:nvSpPr>
          <p:spPr>
            <a:xfrm>
              <a:off x="2297399"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74" name="文本框 73"/>
            <p:cNvSpPr txBox="1"/>
            <p:nvPr/>
          </p:nvSpPr>
          <p:spPr>
            <a:xfrm>
              <a:off x="2295996" y="2078629"/>
              <a:ext cx="21680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pic>
        <p:nvPicPr>
          <p:cNvPr id="7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1130" y="3314480"/>
            <a:ext cx="1827719" cy="1827719"/>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grpSp>
        <p:nvGrpSpPr>
          <p:cNvPr id="50" name="组合 49"/>
          <p:cNvGrpSpPr/>
          <p:nvPr userDrawn="1"/>
        </p:nvGrpSpPr>
        <p:grpSpPr>
          <a:xfrm>
            <a:off x="2340947" y="1520901"/>
            <a:ext cx="2168084" cy="1876405"/>
            <a:chOff x="2295996" y="1033221"/>
            <a:chExt cx="2168084" cy="1876405"/>
          </a:xfrm>
        </p:grpSpPr>
        <p:sp>
          <p:nvSpPr>
            <p:cNvPr id="51" name="标题 1"/>
            <p:cNvSpPr txBox="1"/>
            <p:nvPr/>
          </p:nvSpPr>
          <p:spPr>
            <a:xfrm>
              <a:off x="2297399"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52" name="文本框 51"/>
            <p:cNvSpPr txBox="1"/>
            <p:nvPr/>
          </p:nvSpPr>
          <p:spPr>
            <a:xfrm>
              <a:off x="2295996" y="2078629"/>
              <a:ext cx="21680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pic>
        <p:nvPicPr>
          <p:cNvPr id="5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1130" y="3314480"/>
            <a:ext cx="1827719" cy="1827719"/>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pic>
        <p:nvPicPr>
          <p:cNvPr id="72" name="图片 71"/>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69430" y="267366"/>
            <a:ext cx="2408742" cy="1140999"/>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pic>
        <p:nvPicPr>
          <p:cNvPr id="3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97121" y="624817"/>
            <a:ext cx="1826782" cy="1826782"/>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pic>
        <p:nvPicPr>
          <p:cNvPr id="64" name="图片 63"/>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pic>
        <p:nvPicPr>
          <p:cNvPr id="65" name="图片 64"/>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pic>
        <p:nvPicPr>
          <p:cNvPr id="64" name="图片 63"/>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72" name="组合 71"/>
          <p:cNvGrpSpPr/>
          <p:nvPr userDrawn="1"/>
        </p:nvGrpSpPr>
        <p:grpSpPr>
          <a:xfrm>
            <a:off x="2340947" y="1520901"/>
            <a:ext cx="2168084" cy="1876405"/>
            <a:chOff x="2295996" y="1033221"/>
            <a:chExt cx="2168084" cy="1876405"/>
          </a:xfrm>
        </p:grpSpPr>
        <p:sp>
          <p:nvSpPr>
            <p:cNvPr id="73" name="标题 1"/>
            <p:cNvSpPr txBox="1"/>
            <p:nvPr/>
          </p:nvSpPr>
          <p:spPr>
            <a:xfrm>
              <a:off x="2297399"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74" name="文本框 73"/>
            <p:cNvSpPr txBox="1"/>
            <p:nvPr/>
          </p:nvSpPr>
          <p:spPr>
            <a:xfrm>
              <a:off x="2295996" y="2078629"/>
              <a:ext cx="21680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pic>
        <p:nvPicPr>
          <p:cNvPr id="7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1130" y="3314480"/>
            <a:ext cx="1827719" cy="1827719"/>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pic>
        <p:nvPicPr>
          <p:cNvPr id="67" name="图片 66"/>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pic>
        <p:nvPicPr>
          <p:cNvPr id="58" name="图片 57"/>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pic>
        <p:nvPicPr>
          <p:cNvPr id="65" name="图片 64"/>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pic>
        <p:nvPicPr>
          <p:cNvPr id="64" name="图片 63"/>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pic>
        <p:nvPicPr>
          <p:cNvPr id="65" name="图片 64"/>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pic>
        <p:nvPicPr>
          <p:cNvPr id="64" name="图片 63"/>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pic>
        <p:nvPicPr>
          <p:cNvPr id="67" name="图片 66"/>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pic>
        <p:nvPicPr>
          <p:cNvPr id="65" name="图片 64"/>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pic>
        <p:nvPicPr>
          <p:cNvPr id="67" name="图片 66"/>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grpSp>
        <p:nvGrpSpPr>
          <p:cNvPr id="50" name="组合 49"/>
          <p:cNvGrpSpPr/>
          <p:nvPr userDrawn="1"/>
        </p:nvGrpSpPr>
        <p:grpSpPr>
          <a:xfrm>
            <a:off x="2340947" y="1520901"/>
            <a:ext cx="2168084" cy="1876405"/>
            <a:chOff x="2295996" y="1033221"/>
            <a:chExt cx="2168084" cy="1876405"/>
          </a:xfrm>
        </p:grpSpPr>
        <p:sp>
          <p:nvSpPr>
            <p:cNvPr id="51" name="标题 1"/>
            <p:cNvSpPr txBox="1"/>
            <p:nvPr/>
          </p:nvSpPr>
          <p:spPr>
            <a:xfrm>
              <a:off x="2297399"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52" name="文本框 51"/>
            <p:cNvSpPr txBox="1"/>
            <p:nvPr/>
          </p:nvSpPr>
          <p:spPr>
            <a:xfrm>
              <a:off x="2295996" y="2078629"/>
              <a:ext cx="21680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pic>
        <p:nvPicPr>
          <p:cNvPr id="5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11130" y="3314480"/>
            <a:ext cx="1827719" cy="1827719"/>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pic>
        <p:nvPicPr>
          <p:cNvPr id="64" name="图片 63"/>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pic>
        <p:nvPicPr>
          <p:cNvPr id="72" name="图片 71"/>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69430" y="267366"/>
            <a:ext cx="2408742" cy="114099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97121" y="624817"/>
            <a:ext cx="1826782" cy="1826782"/>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自强厚德 实干求真</a:t>
            </a:r>
            <a:endParaRPr lang="zh-CN" altLang="en-US" sz="1200" dirty="0">
              <a:solidFill>
                <a:schemeClr val="tx1">
                  <a:lumMod val="50000"/>
                  <a:lumOff val="50000"/>
                </a:schemeClr>
              </a:solidFill>
              <a:cs typeface="+mn-ea"/>
              <a:sym typeface="+mn-lt"/>
            </a:endParaRPr>
          </a:p>
        </p:txBody>
      </p:sp>
      <p:pic>
        <p:nvPicPr>
          <p:cNvPr id="65" name="图片 64"/>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pic>
        <p:nvPicPr>
          <p:cNvPr id="64" name="图片 63"/>
          <p:cNvPicPr>
            <a:picLocks noChangeAspect="1"/>
          </p:cNvPicPr>
          <p:nvPr userDrawn="1"/>
        </p:nvPicPr>
        <p:blipFill rotWithShape="1">
          <a:blip r:embed="rId2">
            <a:duotone>
              <a:prstClr val="black"/>
              <a:srgbClr val="C00000">
                <a:tint val="45000"/>
                <a:satMod val="400000"/>
              </a:srgbClr>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10155236" y="181812"/>
            <a:ext cx="1760539" cy="83395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1" Type="http://schemas.openxmlformats.org/officeDocument/2006/relationships/theme" Target="../theme/theme2.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microsoft.com/office/2007/relationships/hdphoto" Target="../media/image4.wdp"/><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17.emf"/><Relationship Id="rId1" Type="http://schemas.openxmlformats.org/officeDocument/2006/relationships/image" Target="../media/image6.GI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18.emf"/><Relationship Id="rId1" Type="http://schemas.openxmlformats.org/officeDocument/2006/relationships/image" Target="../media/image6.GI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image" Target="../media/image19.emf"/><Relationship Id="rId1" Type="http://schemas.openxmlformats.org/officeDocument/2006/relationships/image" Target="../media/image6.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20.emf"/><Relationship Id="rId1" Type="http://schemas.openxmlformats.org/officeDocument/2006/relationships/image" Target="../media/image6.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2.xml"/><Relationship Id="rId6" Type="http://schemas.openxmlformats.org/officeDocument/2006/relationships/tags" Target="../tags/tag12.xml"/><Relationship Id="rId5" Type="http://schemas.openxmlformats.org/officeDocument/2006/relationships/image" Target="../media/image22.png"/><Relationship Id="rId4" Type="http://schemas.openxmlformats.org/officeDocument/2006/relationships/tags" Target="../tags/tag11.xml"/><Relationship Id="rId3" Type="http://schemas.openxmlformats.org/officeDocument/2006/relationships/image" Target="../media/image21.png"/><Relationship Id="rId2" Type="http://schemas.openxmlformats.org/officeDocument/2006/relationships/tags" Target="../tags/tag10.xml"/><Relationship Id="rId1" Type="http://schemas.openxmlformats.org/officeDocument/2006/relationships/image" Target="../media/image6.GIF"/></Relationships>
</file>

<file path=ppt/slides/_rels/slide16.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tags" Target="../tags/tag16.xml"/><Relationship Id="rId7" Type="http://schemas.openxmlformats.org/officeDocument/2006/relationships/image" Target="../media/image25.png"/><Relationship Id="rId6" Type="http://schemas.openxmlformats.org/officeDocument/2006/relationships/tags" Target="../tags/tag15.xml"/><Relationship Id="rId5" Type="http://schemas.openxmlformats.org/officeDocument/2006/relationships/image" Target="../media/image24.png"/><Relationship Id="rId4" Type="http://schemas.openxmlformats.org/officeDocument/2006/relationships/tags" Target="../tags/tag14.xml"/><Relationship Id="rId3" Type="http://schemas.openxmlformats.org/officeDocument/2006/relationships/image" Target="../media/image23.png"/><Relationship Id="rId2" Type="http://schemas.openxmlformats.org/officeDocument/2006/relationships/tags" Target="../tags/tag13.xml"/><Relationship Id="rId11" Type="http://schemas.openxmlformats.org/officeDocument/2006/relationships/notesSlide" Target="../notesSlides/notesSlide16.xml"/><Relationship Id="rId10" Type="http://schemas.openxmlformats.org/officeDocument/2006/relationships/slideLayout" Target="../slideLayouts/slideLayout12.xml"/><Relationship Id="rId1" Type="http://schemas.openxmlformats.org/officeDocument/2006/relationships/image" Target="../media/image6.GIF"/></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27.emf"/><Relationship Id="rId2" Type="http://schemas.openxmlformats.org/officeDocument/2006/relationships/tags" Target="../tags/tag17.xml"/><Relationship Id="rId1" Type="http://schemas.openxmlformats.org/officeDocument/2006/relationships/image" Target="../media/image6.GIF"/></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2.xml"/><Relationship Id="rId5" Type="http://schemas.openxmlformats.org/officeDocument/2006/relationships/image" Target="../media/image29.emf"/><Relationship Id="rId4" Type="http://schemas.openxmlformats.org/officeDocument/2006/relationships/tags" Target="../tags/tag19.xml"/><Relationship Id="rId3" Type="http://schemas.openxmlformats.org/officeDocument/2006/relationships/image" Target="../media/image28.emf"/><Relationship Id="rId2" Type="http://schemas.openxmlformats.org/officeDocument/2006/relationships/tags" Target="../tags/tag18.xml"/><Relationship Id="rId1" Type="http://schemas.openxmlformats.org/officeDocument/2006/relationships/image" Target="../media/image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2.xml"/><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6.GI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8.png"/><Relationship Id="rId3" Type="http://schemas.openxmlformats.org/officeDocument/2006/relationships/tags" Target="../tags/tag1.xml"/><Relationship Id="rId2" Type="http://schemas.openxmlformats.org/officeDocument/2006/relationships/image" Target="../media/image7.png"/><Relationship Id="rId1" Type="http://schemas.openxmlformats.org/officeDocument/2006/relationships/image" Target="../media/image6.GIF"/></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2.xml"/><Relationship Id="rId7" Type="http://schemas.openxmlformats.org/officeDocument/2006/relationships/image" Target="../media/image11.png"/><Relationship Id="rId6" Type="http://schemas.openxmlformats.org/officeDocument/2006/relationships/tags" Target="../tags/tag4.xml"/><Relationship Id="rId5" Type="http://schemas.openxmlformats.org/officeDocument/2006/relationships/image" Target="../media/image10.png"/><Relationship Id="rId4" Type="http://schemas.openxmlformats.org/officeDocument/2006/relationships/tags" Target="../tags/tag3.xml"/><Relationship Id="rId3" Type="http://schemas.openxmlformats.org/officeDocument/2006/relationships/image" Target="../media/image9.png"/><Relationship Id="rId2" Type="http://schemas.openxmlformats.org/officeDocument/2006/relationships/tags" Target="../tags/tag2.xml"/><Relationship Id="rId1" Type="http://schemas.openxmlformats.org/officeDocument/2006/relationships/image" Target="../media/image6.GIF"/></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tags" Target="../tags/tag5.xml"/><Relationship Id="rId1" Type="http://schemas.openxmlformats.org/officeDocument/2006/relationships/image" Target="../media/image6.GIF"/></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2.xml"/><Relationship Id="rId5" Type="http://schemas.openxmlformats.org/officeDocument/2006/relationships/image" Target="../media/image14.emf"/><Relationship Id="rId4" Type="http://schemas.openxmlformats.org/officeDocument/2006/relationships/tags" Target="../tags/tag7.xml"/><Relationship Id="rId3" Type="http://schemas.openxmlformats.org/officeDocument/2006/relationships/image" Target="../media/image13.png"/><Relationship Id="rId2" Type="http://schemas.openxmlformats.org/officeDocument/2006/relationships/tags" Target="../tags/tag6.xml"/><Relationship Id="rId1" Type="http://schemas.openxmlformats.org/officeDocument/2006/relationships/image" Target="../media/image6.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tags" Target="../tags/tag9.xml"/><Relationship Id="rId3" Type="http://schemas.openxmlformats.org/officeDocument/2006/relationships/image" Target="../media/image15.png"/><Relationship Id="rId2" Type="http://schemas.openxmlformats.org/officeDocument/2006/relationships/tags" Target="../tags/tag8.xml"/><Relationship Id="rId1"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p:cNvPicPr>
            <a:picLocks noChangeAspect="1"/>
          </p:cNvPicPr>
          <p:nvPr/>
        </p:nvPicPr>
        <p:blipFill rotWithShape="1">
          <a:blip r:embed="rId1">
            <a:lum bright="70000" contrast="-70000"/>
            <a:extLst>
              <a:ext uri="{BEBA8EAE-BF5A-486C-A8C5-ECC9F3942E4B}">
                <a14:imgProps xmlns:a14="http://schemas.microsoft.com/office/drawing/2010/main">
                  <a14:imgLayer r:embed="rId2">
                    <a14:imgEffect>
                      <a14:brightnessContrast bright="-20000" contrast="-20000"/>
                    </a14:imgEffect>
                  </a14:imgLayer>
                </a14:imgProps>
              </a:ext>
              <a:ext uri="{28A0092B-C50C-407E-A947-70E740481C1C}">
                <a14:useLocalDpi xmlns:a14="http://schemas.microsoft.com/office/drawing/2010/main" val="0"/>
              </a:ext>
            </a:extLst>
          </a:blip>
          <a:srcRect l="5773" r="30949"/>
          <a:stretch>
            <a:fillRect/>
          </a:stretch>
        </p:blipFill>
        <p:spPr>
          <a:xfrm>
            <a:off x="295320" y="182525"/>
            <a:ext cx="1943382" cy="920562"/>
          </a:xfrm>
          <a:prstGeom prst="rect">
            <a:avLst/>
          </a:prstGeom>
        </p:spPr>
      </p:pic>
      <p:sp>
        <p:nvSpPr>
          <p:cNvPr id="2" name="文本框 1"/>
          <p:cNvSpPr txBox="1"/>
          <p:nvPr/>
        </p:nvSpPr>
        <p:spPr>
          <a:xfrm>
            <a:off x="612775" y="4294505"/>
            <a:ext cx="11472545" cy="829945"/>
          </a:xfrm>
          <a:prstGeom prst="rect">
            <a:avLst/>
          </a:prstGeom>
          <a:noFill/>
        </p:spPr>
        <p:txBody>
          <a:bodyPr wrap="square" rtlCol="0" anchor="t">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b="1" spc="20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基于深度学习的智能水果分类系统设计</a:t>
            </a:r>
            <a:endParaRPr lang="zh-CN" altLang="en-US" sz="4800" b="1" spc="200" noProof="0" dirty="0" smtClean="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a:xfrm>
            <a:off x="7889875" y="6224905"/>
            <a:ext cx="3937635" cy="398780"/>
          </a:xfrm>
          <a:prstGeom prst="rect">
            <a:avLst/>
          </a:prstGeom>
          <a:noFill/>
        </p:spPr>
        <p:txBody>
          <a:bodyPr wrap="squar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付亮瑜</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杨国智</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孙君宇</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柳毓</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470741" y="817192"/>
            <a:ext cx="5589058" cy="5543864"/>
            <a:chOff x="7671449" y="-13804"/>
            <a:chExt cx="7047095" cy="6990111"/>
          </a:xfrm>
        </p:grpSpPr>
        <p:pic>
          <p:nvPicPr>
            <p:cNvPr id="31" name="图片 30"/>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2" name="椭圆 31"/>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400050" y="375920"/>
            <a:ext cx="3301365" cy="829945"/>
          </a:xfrm>
          <a:prstGeom prst="rect">
            <a:avLst/>
          </a:prstGeom>
          <a:noFill/>
        </p:spPr>
        <p:txBody>
          <a:bodyPr wrap="square" rtlCol="0">
            <a:spAutoFit/>
          </a:bodyPr>
          <a:p>
            <a:pPr algn="ctr"/>
            <a:r>
              <a:rPr lang="zh-CN" altLang="en-US" sz="2800" dirty="0" smtClean="0">
                <a:latin typeface="宋体" panose="02010600030101010101" pitchFamily="2" charset="-122"/>
                <a:ea typeface="宋体" panose="02010600030101010101" pitchFamily="2" charset="-122"/>
                <a:cs typeface="+mn-ea"/>
                <a:sym typeface="Arial" panose="020B0604020202020204" pitchFamily="34" charset="0"/>
              </a:rPr>
              <a:t>神经网络模型构建</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628650" y="939800"/>
            <a:ext cx="6096000" cy="398780"/>
          </a:xfrm>
          <a:prstGeom prst="rect">
            <a:avLst/>
          </a:prstGeom>
          <a:noFill/>
        </p:spPr>
        <p:txBody>
          <a:bodyPr wrap="square" rtlCol="0" anchor="t">
            <a:spAutoFit/>
          </a:bodyPr>
          <a:p>
            <a:pPr algn="ctr"/>
            <a:r>
              <a:rPr lang="zh-CN" altLang="en-US" sz="20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采用LeNet-5、AlexNet、VGG-1</a:t>
            </a:r>
            <a:r>
              <a:rPr lang="en-US" altLang="zh-CN" sz="20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6</a:t>
            </a:r>
            <a:r>
              <a:rPr lang="zh-CN" altLang="en-US" sz="20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、自定义四种模型</a:t>
            </a:r>
            <a:endParaRPr lang="zh-CN" altLang="en-US" sz="20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3" name="文本框 2"/>
          <p:cNvSpPr txBox="1"/>
          <p:nvPr/>
        </p:nvSpPr>
        <p:spPr>
          <a:xfrm>
            <a:off x="334010" y="1508125"/>
            <a:ext cx="1863725" cy="398780"/>
          </a:xfrm>
          <a:prstGeom prst="rect">
            <a:avLst/>
          </a:prstGeom>
          <a:noFill/>
        </p:spPr>
        <p:txBody>
          <a:bodyPr wrap="square" rtlCol="0">
            <a:spAutoFit/>
          </a:bodyPr>
          <a:p>
            <a:pPr algn="ctr"/>
            <a:r>
              <a:rPr lang="en-US" altLang="zh-CN" sz="20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1.LeNet-5</a:t>
            </a:r>
            <a:r>
              <a:rPr lang="zh-CN" altLang="en-US" sz="20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模型</a:t>
            </a:r>
            <a:endParaRPr lang="zh-CN" altLang="en-US" sz="20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pic>
        <p:nvPicPr>
          <p:cNvPr id="5" name="图片 4"/>
          <p:cNvPicPr>
            <a:picLocks noChangeAspect="1"/>
          </p:cNvPicPr>
          <p:nvPr/>
        </p:nvPicPr>
        <p:blipFill>
          <a:blip r:embed="rId2"/>
          <a:srcRect r="20122" b="8027"/>
          <a:stretch>
            <a:fillRect/>
          </a:stretch>
        </p:blipFill>
        <p:spPr>
          <a:xfrm>
            <a:off x="127000" y="2076450"/>
            <a:ext cx="7525385" cy="3192145"/>
          </a:xfrm>
          <a:prstGeom prst="rect">
            <a:avLst/>
          </a:prstGeom>
          <a:ln>
            <a:solidFill>
              <a:schemeClr val="tx1"/>
            </a:solidFill>
          </a:ln>
        </p:spPr>
      </p:pic>
      <p:sp>
        <p:nvSpPr>
          <p:cNvPr id="100" name="文本框 99"/>
          <p:cNvSpPr txBox="1"/>
          <p:nvPr/>
        </p:nvSpPr>
        <p:spPr>
          <a:xfrm>
            <a:off x="8247380" y="1997075"/>
            <a:ext cx="3192145" cy="3872865"/>
          </a:xfrm>
          <a:prstGeom prst="rect">
            <a:avLst/>
          </a:prstGeom>
          <a:noFill/>
          <a:ln w="9525">
            <a:noFill/>
          </a:ln>
        </p:spPr>
        <p:txBody>
          <a:bodyPr wrap="square">
            <a:noAutofit/>
          </a:bodyPr>
          <a:p>
            <a:pPr indent="304800"/>
            <a:r>
              <a:rPr lang="zh-CN" sz="2000" b="0">
                <a:latin typeface="Times New Roman" panose="02020603050405020304" charset="0"/>
                <a:ea typeface="宋体" panose="02010600030101010101" pitchFamily="2" charset="-122"/>
              </a:rPr>
              <a:t>输入：</a:t>
            </a:r>
            <a:r>
              <a:rPr lang="en-US" sz="2000" b="0">
                <a:latin typeface="Times New Roman" panose="02020603050405020304" charset="0"/>
                <a:ea typeface="宋体" panose="02010600030101010101" pitchFamily="2" charset="-122"/>
              </a:rPr>
              <a:t>32 × 32 × 1</a:t>
            </a:r>
            <a:r>
              <a:rPr lang="zh-CN" sz="2000" b="0">
                <a:latin typeface="Times New Roman" panose="02020603050405020304" charset="0"/>
                <a:ea typeface="宋体" panose="02010600030101010101" pitchFamily="2" charset="-122"/>
              </a:rPr>
              <a:t>的图像，水果图像在输入之前需要先转化为灰度图像。</a:t>
            </a:r>
            <a:endParaRPr lang="zh-CN" sz="2000" b="0">
              <a:latin typeface="Times New Roman" panose="02020603050405020304" charset="0"/>
              <a:ea typeface="宋体" panose="02010600030101010101" pitchFamily="2" charset="-122"/>
            </a:endParaRPr>
          </a:p>
          <a:p>
            <a:pPr indent="304800"/>
            <a:r>
              <a:rPr lang="zh-CN" sz="2000" b="0">
                <a:latin typeface="Times New Roman" panose="02020603050405020304" charset="0"/>
                <a:ea typeface="宋体" panose="02010600030101010101" pitchFamily="2" charset="-122"/>
              </a:rPr>
              <a:t></a:t>
            </a:r>
            <a:r>
              <a:rPr lang="en-US" altLang="zh-CN" sz="2000" b="0">
                <a:latin typeface="Times New Roman" panose="02020603050405020304" charset="0"/>
                <a:ea typeface="宋体" panose="02010600030101010101" pitchFamily="2" charset="-122"/>
              </a:rPr>
              <a:t>     </a:t>
            </a:r>
            <a:r>
              <a:rPr lang="zh-CN" sz="2000" b="0">
                <a:latin typeface="Times New Roman" panose="02020603050405020304" charset="0"/>
                <a:ea typeface="宋体" panose="02010600030101010101" pitchFamily="2" charset="-122"/>
              </a:rPr>
              <a:t>池化层：使用</a:t>
            </a:r>
            <a:r>
              <a:rPr lang="en-US" sz="2000" b="0">
                <a:latin typeface="Times New Roman" panose="02020603050405020304" charset="0"/>
                <a:ea typeface="宋体" panose="02010600030101010101" pitchFamily="2" charset="-122"/>
              </a:rPr>
              <a:t>2*2</a:t>
            </a:r>
            <a:r>
              <a:rPr lang="zh-CN" sz="2000" b="0">
                <a:latin typeface="Times New Roman" panose="02020603050405020304" charset="0"/>
                <a:ea typeface="宋体" panose="02010600030101010101" pitchFamily="2" charset="-122"/>
              </a:rPr>
              <a:t>的核进行池化，池化过程中对</a:t>
            </a:r>
            <a:r>
              <a:rPr lang="en-US" sz="2000" b="0">
                <a:latin typeface="Times New Roman" panose="02020603050405020304" charset="0"/>
                <a:ea typeface="宋体" panose="02010600030101010101" pitchFamily="2" charset="-122"/>
              </a:rPr>
              <a:t>2*2</a:t>
            </a:r>
            <a:r>
              <a:rPr lang="zh-CN" sz="2000" b="0">
                <a:latin typeface="Times New Roman" panose="02020603050405020304" charset="0"/>
                <a:ea typeface="宋体" panose="02010600030101010101" pitchFamily="2" charset="-122"/>
              </a:rPr>
              <a:t>区域内的像素求和，再乘以一个可训练参数和可训练偏置，结果通过</a:t>
            </a:r>
            <a:r>
              <a:rPr lang="en-US" sz="2000" b="0">
                <a:latin typeface="Times New Roman" panose="02020603050405020304" charset="0"/>
                <a:ea typeface="宋体" panose="02010600030101010101" pitchFamily="2" charset="-122"/>
              </a:rPr>
              <a:t>sigmoid</a:t>
            </a:r>
            <a:r>
              <a:rPr lang="zh-CN" sz="2000" b="0">
                <a:latin typeface="Times New Roman" panose="02020603050405020304" charset="0"/>
                <a:ea typeface="宋体" panose="02010600030101010101" pitchFamily="2" charset="-122"/>
              </a:rPr>
              <a:t>激活函数进行处理。</a:t>
            </a:r>
            <a:endParaRPr lang="zh-CN" altLang="en-US" sz="2000" b="0">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470741" y="817192"/>
            <a:ext cx="5589058" cy="5543864"/>
            <a:chOff x="7671449" y="-13804"/>
            <a:chExt cx="7047095" cy="6990111"/>
          </a:xfrm>
        </p:grpSpPr>
        <p:pic>
          <p:nvPicPr>
            <p:cNvPr id="31" name="图片 30"/>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2" name="椭圆 31"/>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349885" y="520065"/>
            <a:ext cx="1864360" cy="398780"/>
          </a:xfrm>
          <a:prstGeom prst="rect">
            <a:avLst/>
          </a:prstGeom>
          <a:noFill/>
        </p:spPr>
        <p:txBody>
          <a:bodyPr wrap="squar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2.AlexNet模型</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p:cNvPicPr>
            <a:picLocks noChangeAspect="1"/>
          </p:cNvPicPr>
          <p:nvPr/>
        </p:nvPicPr>
        <p:blipFill>
          <a:blip r:embed="rId2"/>
          <a:srcRect r="19921" b="5021"/>
          <a:stretch>
            <a:fillRect/>
          </a:stretch>
        </p:blipFill>
        <p:spPr>
          <a:xfrm>
            <a:off x="243840" y="1329690"/>
            <a:ext cx="6226810" cy="4592955"/>
          </a:xfrm>
          <a:prstGeom prst="rect">
            <a:avLst/>
          </a:prstGeom>
          <a:ln>
            <a:solidFill>
              <a:schemeClr val="tx1"/>
            </a:solidFill>
          </a:ln>
        </p:spPr>
      </p:pic>
      <p:sp>
        <p:nvSpPr>
          <p:cNvPr id="100" name="文本框 99"/>
          <p:cNvSpPr txBox="1"/>
          <p:nvPr/>
        </p:nvSpPr>
        <p:spPr>
          <a:xfrm>
            <a:off x="6748145" y="1998345"/>
            <a:ext cx="5080000" cy="3784600"/>
          </a:xfrm>
          <a:prstGeom prst="rect">
            <a:avLst/>
          </a:prstGeom>
          <a:noFill/>
          <a:ln w="9525">
            <a:noFill/>
          </a:ln>
        </p:spPr>
        <p:txBody>
          <a:bodyPr>
            <a:spAutoFit/>
          </a:bodyPr>
          <a:p>
            <a:pPr indent="304800"/>
            <a:r>
              <a:rPr lang="zh-CN" sz="2000" b="0">
                <a:latin typeface="Times New Roman" panose="02020603050405020304" charset="0"/>
                <a:ea typeface="宋体" panose="02010600030101010101" pitchFamily="2" charset="-122"/>
              </a:rPr>
              <a:t>输入：</a:t>
            </a:r>
            <a:r>
              <a:rPr lang="en-US" sz="2000" b="0">
                <a:latin typeface="Times New Roman" panose="02020603050405020304" charset="0"/>
                <a:ea typeface="宋体" panose="02010600030101010101" pitchFamily="2" charset="-122"/>
              </a:rPr>
              <a:t>224</a:t>
            </a:r>
            <a:r>
              <a:rPr lang="en-US" sz="2000" b="0">
                <a:latin typeface="Times New Roman" panose="02020603050405020304" charset="0"/>
                <a:ea typeface="宋体" panose="02010600030101010101" pitchFamily="2" charset="-122"/>
                <a:cs typeface="Times New Roman" panose="02020603050405020304" charset="0"/>
              </a:rPr>
              <a:t> </a:t>
            </a:r>
            <a:r>
              <a:rPr lang="en-US" sz="2000" b="0">
                <a:latin typeface="Times New Roman" panose="02020603050405020304" charset="0"/>
                <a:ea typeface="宋体" panose="02010600030101010101" pitchFamily="2" charset="-122"/>
              </a:rPr>
              <a:t>× 224</a:t>
            </a:r>
            <a:r>
              <a:rPr lang="en-US" sz="2000" b="0">
                <a:latin typeface="Times New Roman" panose="02020603050405020304" charset="0"/>
                <a:ea typeface="宋体" panose="02010600030101010101" pitchFamily="2" charset="-122"/>
                <a:cs typeface="Times New Roman" panose="02020603050405020304" charset="0"/>
              </a:rPr>
              <a:t> </a:t>
            </a:r>
            <a:r>
              <a:rPr lang="en-US" sz="2000" b="0">
                <a:latin typeface="Times New Roman" panose="02020603050405020304" charset="0"/>
                <a:ea typeface="宋体" panose="02010600030101010101" pitchFamily="2" charset="-122"/>
              </a:rPr>
              <a:t>× 3</a:t>
            </a:r>
            <a:r>
              <a:rPr lang="zh-CN" sz="2000" b="0">
                <a:latin typeface="Times New Roman" panose="02020603050405020304" charset="0"/>
                <a:ea typeface="宋体" panose="02010600030101010101" pitchFamily="2" charset="-122"/>
              </a:rPr>
              <a:t>的图像，水果图像在输入之前（</a:t>
            </a:r>
            <a:r>
              <a:rPr lang="en-US" sz="2000" b="0">
                <a:latin typeface="Times New Roman" panose="02020603050405020304" charset="0"/>
                <a:ea typeface="宋体" panose="02010600030101010101" pitchFamily="2" charset="-122"/>
              </a:rPr>
              <a:t>100 × 100 × 3</a:t>
            </a:r>
            <a:r>
              <a:rPr lang="zh-CN" sz="2000" b="0">
                <a:latin typeface="Times New Roman" panose="02020603050405020304" charset="0"/>
                <a:ea typeface="宋体" panose="02010600030101010101" pitchFamily="2" charset="-122"/>
              </a:rPr>
              <a:t>）需要进行扩大处理。</a:t>
            </a:r>
            <a:r>
              <a:rPr lang="en-US" altLang="zh-CN" sz="2000" b="0">
                <a:latin typeface="Times New Roman" panose="02020603050405020304" charset="0"/>
                <a:ea typeface="宋体" panose="02010600030101010101" pitchFamily="2" charset="-122"/>
              </a:rPr>
              <a:t>       </a:t>
            </a:r>
            <a:r>
              <a:rPr lang="zh-CN" sz="2000" b="0">
                <a:latin typeface="Times New Roman" panose="02020603050405020304" charset="0"/>
                <a:ea typeface="宋体" panose="02010600030101010101" pitchFamily="2" charset="-122"/>
              </a:rPr>
              <a:t>卷积层：每次进行卷积运算后选择</a:t>
            </a:r>
            <a:r>
              <a:rPr lang="en-US" sz="2000" b="0">
                <a:latin typeface="Times New Roman" panose="02020603050405020304" charset="0"/>
                <a:ea typeface="宋体" panose="02010600030101010101" pitchFamily="2" charset="-122"/>
              </a:rPr>
              <a:t>Relu</a:t>
            </a:r>
            <a:r>
              <a:rPr lang="zh-CN" sz="2000" b="0">
                <a:latin typeface="Times New Roman" panose="02020603050405020304" charset="0"/>
                <a:ea typeface="宋体" panose="02010600030101010101" pitchFamily="2" charset="-122"/>
              </a:rPr>
              <a:t>作为激活函数</a:t>
            </a:r>
            <a:r>
              <a:rPr lang="en-US" altLang="zh-CN" sz="2000" b="0">
                <a:latin typeface="Times New Roman" panose="02020603050405020304" charset="0"/>
                <a:ea typeface="宋体" panose="02010600030101010101" pitchFamily="2" charset="-122"/>
              </a:rPr>
              <a:t>        </a:t>
            </a:r>
            <a:r>
              <a:rPr lang="zh-CN" sz="2000" b="0">
                <a:latin typeface="Times New Roman" panose="02020603050405020304" charset="0"/>
                <a:ea typeface="宋体" panose="02010600030101010101" pitchFamily="2" charset="-122"/>
              </a:rPr>
              <a:t>池化层：在卷积层</a:t>
            </a:r>
            <a:r>
              <a:rPr lang="en-US" sz="2000" b="0">
                <a:latin typeface="Times New Roman" panose="02020603050405020304" charset="0"/>
                <a:ea typeface="宋体" panose="02010600030101010101" pitchFamily="2" charset="-122"/>
              </a:rPr>
              <a:t>C1</a:t>
            </a:r>
            <a:r>
              <a:rPr lang="zh-CN" sz="2000" b="0">
                <a:latin typeface="Times New Roman" panose="02020603050405020304" charset="0"/>
                <a:ea typeface="宋体" panose="02010600030101010101" pitchFamily="2" charset="-122"/>
              </a:rPr>
              <a:t>，</a:t>
            </a:r>
            <a:r>
              <a:rPr lang="en-US" sz="2000" b="0">
                <a:latin typeface="Times New Roman" panose="02020603050405020304" charset="0"/>
                <a:ea typeface="宋体" panose="02010600030101010101" pitchFamily="2" charset="-122"/>
              </a:rPr>
              <a:t>C3</a:t>
            </a:r>
            <a:r>
              <a:rPr lang="zh-CN" sz="2000" b="0">
                <a:latin typeface="Times New Roman" panose="02020603050405020304" charset="0"/>
                <a:ea typeface="宋体" panose="02010600030101010101" pitchFamily="2" charset="-122"/>
              </a:rPr>
              <a:t>，</a:t>
            </a:r>
            <a:r>
              <a:rPr lang="en-US" sz="2000" b="0">
                <a:latin typeface="Times New Roman" panose="02020603050405020304" charset="0"/>
                <a:ea typeface="宋体" panose="02010600030101010101" pitchFamily="2" charset="-122"/>
              </a:rPr>
              <a:t>C7</a:t>
            </a:r>
            <a:r>
              <a:rPr lang="zh-CN" sz="2000" b="0">
                <a:latin typeface="Times New Roman" panose="02020603050405020304" charset="0"/>
                <a:ea typeface="宋体" panose="02010600030101010101" pitchFamily="2" charset="-122"/>
              </a:rPr>
              <a:t>之后进行最大池化操作</a:t>
            </a:r>
            <a:r>
              <a:rPr lang="en-US" altLang="zh-CN" sz="2000" b="0">
                <a:latin typeface="Times New Roman" panose="02020603050405020304" charset="0"/>
                <a:ea typeface="宋体" panose="02010600030101010101" pitchFamily="2" charset="-122"/>
              </a:rPr>
              <a:t>         </a:t>
            </a:r>
            <a:r>
              <a:rPr lang="zh-CN" sz="2000" b="0">
                <a:latin typeface="Times New Roman" panose="02020603050405020304" charset="0"/>
                <a:ea typeface="宋体" panose="02010600030101010101" pitchFamily="2" charset="-122"/>
              </a:rPr>
              <a:t>全连接层：每个全连接层的主要操作为全连接</a:t>
            </a:r>
            <a:r>
              <a:rPr lang="en-US" sz="2000" b="0">
                <a:latin typeface="Times New Roman" panose="02020603050405020304" charset="0"/>
                <a:ea typeface="宋体" panose="02010600030101010101" pitchFamily="2" charset="-122"/>
              </a:rPr>
              <a:t>–&gt;&gt;ReLU–&gt;Dropout</a:t>
            </a:r>
            <a:r>
              <a:rPr lang="zh-CN" sz="2000" b="0">
                <a:latin typeface="Times New Roman" panose="02020603050405020304" charset="0"/>
                <a:ea typeface="宋体" panose="02010600030101010101" pitchFamily="2" charset="-122"/>
              </a:rPr>
              <a:t>，其中</a:t>
            </a:r>
            <a:r>
              <a:rPr lang="en-US" sz="2000" b="0">
                <a:latin typeface="Times New Roman" panose="02020603050405020304" charset="0"/>
                <a:ea typeface="宋体" panose="02010600030101010101" pitchFamily="2" charset="-122"/>
              </a:rPr>
              <a:t>Dropout</a:t>
            </a:r>
            <a:r>
              <a:rPr lang="zh-CN" sz="2000" b="0">
                <a:latin typeface="Times New Roman" panose="02020603050405020304" charset="0"/>
                <a:ea typeface="宋体" panose="02010600030101010101" pitchFamily="2" charset="-122"/>
              </a:rPr>
              <a:t>操作将概率小于</a:t>
            </a:r>
            <a:r>
              <a:rPr lang="en-US" sz="2000" b="0">
                <a:latin typeface="Times New Roman" panose="02020603050405020304" charset="0"/>
                <a:ea typeface="宋体" panose="02010600030101010101" pitchFamily="2" charset="-122"/>
              </a:rPr>
              <a:t>0.5</a:t>
            </a:r>
            <a:r>
              <a:rPr lang="zh-CN" sz="2000" b="0">
                <a:latin typeface="Times New Roman" panose="02020603050405020304" charset="0"/>
                <a:ea typeface="宋体" panose="02010600030101010101" pitchFamily="2" charset="-122"/>
              </a:rPr>
              <a:t>的每个隐层神经元的输出设为</a:t>
            </a:r>
            <a:r>
              <a:rPr lang="en-US" sz="2000" b="0">
                <a:latin typeface="Times New Roman" panose="02020603050405020304" charset="0"/>
                <a:ea typeface="宋体" panose="02010600030101010101" pitchFamily="2" charset="-122"/>
              </a:rPr>
              <a:t>0</a:t>
            </a:r>
            <a:r>
              <a:rPr lang="zh-CN" sz="2000" b="0">
                <a:latin typeface="Times New Roman" panose="02020603050405020304" charset="0"/>
                <a:ea typeface="宋体" panose="02010600030101010101" pitchFamily="2" charset="-122"/>
              </a:rPr>
              <a:t>，即去掉了一些神经节点，达到防止过拟合。</a:t>
            </a:r>
            <a:endParaRPr lang="zh-CN" altLang="en-US" sz="2000" b="0">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470741" y="817192"/>
            <a:ext cx="5589058" cy="5543864"/>
            <a:chOff x="7671449" y="-13804"/>
            <a:chExt cx="7047095" cy="6990111"/>
          </a:xfrm>
        </p:grpSpPr>
        <p:pic>
          <p:nvPicPr>
            <p:cNvPr id="31" name="图片 30"/>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2" name="椭圆 31"/>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238125" y="408305"/>
            <a:ext cx="2247265" cy="398780"/>
          </a:xfrm>
          <a:prstGeom prst="rect">
            <a:avLst/>
          </a:prstGeom>
          <a:noFill/>
        </p:spPr>
        <p:txBody>
          <a:bodyPr wrap="squar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3.VGG-16</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模型</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2"/>
          <a:srcRect r="20213" b="4663"/>
          <a:stretch>
            <a:fillRect/>
          </a:stretch>
        </p:blipFill>
        <p:spPr>
          <a:xfrm>
            <a:off x="452755" y="1033780"/>
            <a:ext cx="6306185" cy="5110480"/>
          </a:xfrm>
          <a:prstGeom prst="rect">
            <a:avLst/>
          </a:prstGeom>
          <a:ln>
            <a:solidFill>
              <a:schemeClr val="tx1"/>
            </a:solidFill>
          </a:ln>
        </p:spPr>
      </p:pic>
      <p:sp>
        <p:nvSpPr>
          <p:cNvPr id="10" name="文本框 9"/>
          <p:cNvSpPr txBox="1"/>
          <p:nvPr/>
        </p:nvSpPr>
        <p:spPr>
          <a:xfrm>
            <a:off x="6758940" y="2119630"/>
            <a:ext cx="4389755" cy="2670175"/>
          </a:xfrm>
          <a:prstGeom prst="rect">
            <a:avLst/>
          </a:prstGeom>
          <a:noFill/>
        </p:spPr>
        <p:txBody>
          <a:bodyPr wrap="square" rtlCol="0" anchor="t">
            <a:no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zh-CN" sz="2000">
                <a:latin typeface="Times New Roman" panose="02020603050405020304" charset="0"/>
                <a:ea typeface="宋体" panose="02010600030101010101" pitchFamily="2" charset="-122"/>
                <a:sym typeface="Arial" panose="020B0604020202020204" pitchFamily="34" charset="0"/>
              </a:rPr>
              <a:t>输入：224 × 224 × 3的图像，水果图像在输入之前（100 × 100 × 3）需要进行扩大处理。</a:t>
            </a:r>
            <a:endParaRPr lang="zh-CN" sz="2000">
              <a:latin typeface="Times New Roman" panose="02020603050405020304" charset="0"/>
              <a:ea typeface="宋体" panose="02010600030101010101" pitchFamily="2" charset="-122"/>
              <a:sym typeface="Arial" panose="020B0604020202020204" pitchFamily="34" charset="0"/>
            </a:endParaRPr>
          </a:p>
          <a:p>
            <a:pPr algn="ctr"/>
            <a:r>
              <a:rPr lang="zh-CN" sz="2000">
                <a:latin typeface="Times New Roman" panose="02020603050405020304" charset="0"/>
                <a:ea typeface="宋体" panose="02010600030101010101" pitchFamily="2" charset="-122"/>
                <a:sym typeface="Arial" panose="020B0604020202020204" pitchFamily="34" charset="0"/>
              </a:rPr>
              <a:t>      卷积层：所有隐层的激活单元都采用ReLU函数，卷积层全部都是3*3的卷积核</a:t>
            </a:r>
            <a:endParaRPr lang="zh-CN" sz="2000">
              <a:latin typeface="Times New Roman" panose="02020603050405020304" charset="0"/>
              <a:ea typeface="宋体" panose="02010600030101010101" pitchFamily="2" charset="-122"/>
              <a:sym typeface="Arial" panose="020B0604020202020204" pitchFamily="34" charset="0"/>
            </a:endParaRPr>
          </a:p>
          <a:p>
            <a:pPr algn="ctr"/>
            <a:r>
              <a:rPr lang="zh-CN" sz="2000">
                <a:latin typeface="Times New Roman" panose="02020603050405020304" charset="0"/>
                <a:ea typeface="宋体" panose="02010600030101010101" pitchFamily="2" charset="-122"/>
                <a:sym typeface="Arial" panose="020B0604020202020204" pitchFamily="34" charset="0"/>
              </a:rPr>
              <a:t>    池化层：池化层的池化核为2*2</a:t>
            </a:r>
            <a:endParaRPr lang="zh-CN" sz="2000">
              <a:latin typeface="Times New Roman" panose="02020603050405020304" charset="0"/>
              <a:ea typeface="宋体" panose="02010600030101010101" pitchFamily="2"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470741" y="817192"/>
            <a:ext cx="5589058" cy="5543864"/>
            <a:chOff x="7671449" y="-13804"/>
            <a:chExt cx="7047095" cy="6990111"/>
          </a:xfrm>
        </p:grpSpPr>
        <p:pic>
          <p:nvPicPr>
            <p:cNvPr id="31" name="图片 30"/>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2" name="椭圆 31"/>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318135" y="551180"/>
            <a:ext cx="2470150" cy="398780"/>
          </a:xfrm>
          <a:prstGeom prst="rect">
            <a:avLst/>
          </a:prstGeom>
          <a:noFill/>
        </p:spPr>
        <p:txBody>
          <a:bodyPr wrap="squar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4.</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自定义模型</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p:cNvPicPr>
            <a:picLocks noChangeAspect="1"/>
          </p:cNvPicPr>
          <p:nvPr/>
        </p:nvPicPr>
        <p:blipFill>
          <a:blip r:embed="rId2"/>
          <a:srcRect t="187" r="20672" b="6416"/>
          <a:stretch>
            <a:fillRect/>
          </a:stretch>
        </p:blipFill>
        <p:spPr>
          <a:xfrm>
            <a:off x="210820" y="1715770"/>
            <a:ext cx="6582410" cy="3584575"/>
          </a:xfrm>
          <a:prstGeom prst="rect">
            <a:avLst/>
          </a:prstGeom>
          <a:ln>
            <a:solidFill>
              <a:schemeClr val="tx1"/>
            </a:solidFill>
          </a:ln>
        </p:spPr>
      </p:pic>
      <p:sp>
        <p:nvSpPr>
          <p:cNvPr id="100" name="文本框 99"/>
          <p:cNvSpPr txBox="1"/>
          <p:nvPr/>
        </p:nvSpPr>
        <p:spPr>
          <a:xfrm>
            <a:off x="7099300" y="2753360"/>
            <a:ext cx="4601845" cy="2245360"/>
          </a:xfrm>
          <a:prstGeom prst="rect">
            <a:avLst/>
          </a:prstGeom>
          <a:noFill/>
          <a:ln w="9525">
            <a:noFill/>
          </a:ln>
        </p:spPr>
        <p:txBody>
          <a:bodyPr wrap="square">
            <a:spAutoFit/>
          </a:bodyPr>
          <a:p>
            <a:pPr indent="304800"/>
            <a:r>
              <a:rPr lang="zh-CN" sz="2000" b="0">
                <a:latin typeface="Times New Roman" panose="02020603050405020304" charset="0"/>
                <a:ea typeface="宋体" panose="02010600030101010101" pitchFamily="2" charset="-122"/>
              </a:rPr>
              <a:t>输入：</a:t>
            </a:r>
            <a:r>
              <a:rPr lang="en-US" sz="2000" b="0">
                <a:latin typeface="Times New Roman" panose="02020603050405020304" charset="0"/>
                <a:ea typeface="宋体" panose="02010600030101010101" pitchFamily="2" charset="-122"/>
              </a:rPr>
              <a:t>224 × 224 × 3</a:t>
            </a:r>
            <a:r>
              <a:rPr lang="zh-CN" sz="2000" b="0">
                <a:latin typeface="Times New Roman" panose="02020603050405020304" charset="0"/>
                <a:ea typeface="宋体" panose="02010600030101010101" pitchFamily="2" charset="-122"/>
              </a:rPr>
              <a:t>的图像，水果图像在输入之前（</a:t>
            </a:r>
            <a:r>
              <a:rPr lang="en-US" sz="2000" b="0">
                <a:latin typeface="Times New Roman" panose="02020603050405020304" charset="0"/>
                <a:ea typeface="宋体" panose="02010600030101010101" pitchFamily="2" charset="-122"/>
              </a:rPr>
              <a:t>100 × 100 × 3</a:t>
            </a:r>
            <a:r>
              <a:rPr lang="zh-CN" sz="2000" b="0">
                <a:latin typeface="Times New Roman" panose="02020603050405020304" charset="0"/>
                <a:ea typeface="宋体" panose="02010600030101010101" pitchFamily="2" charset="-122"/>
              </a:rPr>
              <a:t>）需要进行扩大处理。</a:t>
            </a:r>
            <a:r>
              <a:rPr lang="en-US" altLang="zh-CN" sz="2000" b="0">
                <a:latin typeface="Times New Roman" panose="02020603050405020304" charset="0"/>
                <a:ea typeface="宋体" panose="02010600030101010101" pitchFamily="2" charset="-122"/>
              </a:rPr>
              <a:t>      </a:t>
            </a:r>
            <a:r>
              <a:rPr lang="zh-CN" sz="2000" b="0">
                <a:latin typeface="Times New Roman" panose="02020603050405020304" charset="0"/>
                <a:ea typeface="宋体" panose="02010600030101010101" pitchFamily="2" charset="-122"/>
              </a:rPr>
              <a:t>卷积层：所有隐层的激活单元都采用</a:t>
            </a:r>
            <a:r>
              <a:rPr lang="en-US" sz="2000" b="0">
                <a:latin typeface="Times New Roman" panose="02020603050405020304" charset="0"/>
                <a:ea typeface="宋体" panose="02010600030101010101" pitchFamily="2" charset="-122"/>
              </a:rPr>
              <a:t>ReLU</a:t>
            </a:r>
            <a:r>
              <a:rPr lang="zh-CN" sz="2000" b="0">
                <a:latin typeface="Times New Roman" panose="02020603050405020304" charset="0"/>
                <a:ea typeface="宋体" panose="02010600030101010101" pitchFamily="2" charset="-122"/>
              </a:rPr>
              <a:t>函数，卷积层全部都是</a:t>
            </a:r>
            <a:r>
              <a:rPr lang="en-US" sz="2000" b="0">
                <a:latin typeface="Times New Roman" panose="02020603050405020304" charset="0"/>
                <a:ea typeface="宋体" panose="02010600030101010101" pitchFamily="2" charset="-122"/>
              </a:rPr>
              <a:t>5*5</a:t>
            </a:r>
            <a:r>
              <a:rPr lang="zh-CN" sz="2000" b="0">
                <a:latin typeface="Times New Roman" panose="02020603050405020304" charset="0"/>
                <a:ea typeface="宋体" panose="02010600030101010101" pitchFamily="2" charset="-122"/>
              </a:rPr>
              <a:t>的卷积核</a:t>
            </a:r>
            <a:r>
              <a:rPr lang="en-US" altLang="zh-CN" sz="2000" b="0">
                <a:latin typeface="Times New Roman" panose="02020603050405020304" charset="0"/>
                <a:ea typeface="宋体" panose="02010600030101010101" pitchFamily="2" charset="-122"/>
              </a:rPr>
              <a:t>       </a:t>
            </a:r>
            <a:r>
              <a:rPr lang="zh-CN" sz="2000" b="0">
                <a:latin typeface="Times New Roman" panose="02020603050405020304" charset="0"/>
                <a:ea typeface="宋体" panose="02010600030101010101" pitchFamily="2" charset="-122"/>
              </a:rPr>
              <a:t>池化层：池化层的池化核为</a:t>
            </a:r>
            <a:r>
              <a:rPr lang="en-US" sz="2000" b="0">
                <a:latin typeface="Times New Roman" panose="02020603050405020304" charset="0"/>
                <a:ea typeface="宋体" panose="02010600030101010101" pitchFamily="2" charset="-122"/>
              </a:rPr>
              <a:t>2*2</a:t>
            </a:r>
            <a:endParaRPr lang="en-US" altLang="en-US" sz="2000" b="0">
              <a:latin typeface="Times New Roman" panose="020206030504050203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03</a:t>
            </a:r>
            <a:endParaRPr lang="zh-CN" altLang="en-US" dirty="0">
              <a:sym typeface="Arial" panose="020B0604020202020204" pitchFamily="34" charset="0"/>
            </a:endParaRPr>
          </a:p>
        </p:txBody>
      </p:sp>
      <p:sp>
        <p:nvSpPr>
          <p:cNvPr id="19" name="文本占位符 18"/>
          <p:cNvSpPr>
            <a:spLocks noGrp="1"/>
          </p:cNvSpPr>
          <p:nvPr>
            <p:ph type="body" sz="quarter" idx="11"/>
          </p:nvPr>
        </p:nvSpPr>
        <p:spPr/>
        <p:txBody>
          <a:bodyPr/>
          <a:lstStyle/>
          <a:p>
            <a:r>
              <a:rPr lang="zh-CN" altLang="en-US" dirty="0">
                <a:sym typeface="Arial" panose="020B0604020202020204" pitchFamily="34" charset="0"/>
              </a:rPr>
              <a:t>结果分析</a:t>
            </a:r>
            <a:endParaRPr lang="zh-CN" altLang="en-US" dirty="0">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72" y="-144"/>
            <a:ext cx="6497937" cy="6445394"/>
            <a:chOff x="7671449" y="-13804"/>
            <a:chExt cx="7047095" cy="6990111"/>
          </a:xfrm>
        </p:grpSpPr>
        <p:pic>
          <p:nvPicPr>
            <p:cNvPr id="35" name="图片 34"/>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6" name="椭圆 35"/>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509905" y="2954655"/>
            <a:ext cx="5770880" cy="948690"/>
          </a:xfrm>
          <a:prstGeom prst="rect">
            <a:avLst/>
          </a:prstGeom>
          <a:noFill/>
          <a:ln w="9525">
            <a:noFill/>
          </a:ln>
        </p:spPr>
        <p:txBody>
          <a:bodyPr wrap="square">
            <a:noAutofit/>
          </a:bodyPr>
          <a:p>
            <a:pPr indent="304800"/>
            <a:r>
              <a:rPr lang="en-US" altLang="zh-CN" sz="2000" b="0">
                <a:latin typeface="Times New Roman" panose="02020603050405020304" charset="0"/>
                <a:ea typeface="宋体" panose="02010600030101010101" pitchFamily="2" charset="-122"/>
              </a:rPr>
              <a:t>   </a:t>
            </a:r>
            <a:r>
              <a:rPr lang="zh-CN" sz="2000" b="0">
                <a:latin typeface="Times New Roman" panose="02020603050405020304" charset="0"/>
                <a:ea typeface="宋体" panose="02010600030101010101" pitchFamily="2" charset="-122"/>
              </a:rPr>
              <a:t>在实验分析过程中，考虑到模型训练需要和自身硬件条件，我们统一使用</a:t>
            </a:r>
            <a:r>
              <a:rPr lang="en-US" sz="2000" b="0">
                <a:latin typeface="Times New Roman" panose="02020603050405020304" charset="0"/>
                <a:ea typeface="宋体" panose="02010600030101010101" pitchFamily="2" charset="-122"/>
              </a:rPr>
              <a:t>15</a:t>
            </a:r>
            <a:r>
              <a:rPr lang="zh-CN" sz="2000" b="0">
                <a:latin typeface="Times New Roman" panose="02020603050405020304" charset="0"/>
                <a:ea typeface="宋体" panose="02010600030101010101" pitchFamily="2" charset="-122"/>
              </a:rPr>
              <a:t>个</a:t>
            </a:r>
            <a:r>
              <a:rPr lang="en-US" sz="2000" b="0">
                <a:latin typeface="Times New Roman" panose="02020603050405020304" charset="0"/>
                <a:ea typeface="宋体" panose="02010600030101010101" pitchFamily="2" charset="-122"/>
              </a:rPr>
              <a:t>epoch</a:t>
            </a:r>
            <a:r>
              <a:rPr lang="zh-CN" sz="2000" b="0">
                <a:latin typeface="Times New Roman" panose="02020603050405020304" charset="0"/>
                <a:ea typeface="宋体" panose="02010600030101010101" pitchFamily="2" charset="-122"/>
              </a:rPr>
              <a:t>，而每一个</a:t>
            </a:r>
            <a:r>
              <a:rPr lang="en-US" sz="2000" b="0">
                <a:latin typeface="Times New Roman" panose="02020603050405020304" charset="0"/>
                <a:ea typeface="宋体" panose="02010600030101010101" pitchFamily="2" charset="-122"/>
              </a:rPr>
              <a:t>epoch</a:t>
            </a:r>
            <a:r>
              <a:rPr lang="zh-CN" sz="2000" b="0">
                <a:latin typeface="Times New Roman" panose="02020603050405020304" charset="0"/>
                <a:ea typeface="宋体" panose="02010600030101010101" pitchFamily="2" charset="-122"/>
              </a:rPr>
              <a:t>过程中我们将数据集分为大小为</a:t>
            </a:r>
            <a:r>
              <a:rPr lang="en-US" sz="2000" b="0">
                <a:latin typeface="Times New Roman" panose="02020603050405020304" charset="0"/>
                <a:ea typeface="宋体" panose="02010600030101010101" pitchFamily="2" charset="-122"/>
              </a:rPr>
              <a:t>16</a:t>
            </a:r>
            <a:r>
              <a:rPr lang="zh-CN" sz="2000" b="0">
                <a:latin typeface="Times New Roman" panose="02020603050405020304" charset="0"/>
                <a:ea typeface="宋体" panose="02010600030101010101" pitchFamily="2" charset="-122"/>
              </a:rPr>
              <a:t>的批。</a:t>
            </a:r>
            <a:r>
              <a:rPr lang="en-US" altLang="zh-CN" sz="2000" b="0">
                <a:latin typeface="Times New Roman" panose="02020603050405020304" charset="0"/>
                <a:ea typeface="宋体" panose="02010600030101010101" pitchFamily="2" charset="-122"/>
              </a:rPr>
              <a:t>                         </a:t>
            </a:r>
            <a:endParaRPr lang="en-US" altLang="zh-CN" sz="2000" b="0">
              <a:latin typeface="Times New Roman" panose="02020603050405020304" charset="0"/>
              <a:ea typeface="宋体" panose="02010600030101010101" pitchFamily="2" charset="-122"/>
            </a:endParaRPr>
          </a:p>
          <a:p>
            <a:pPr indent="304800"/>
            <a:endParaRPr lang="en-US" altLang="zh-CN" sz="2000" b="0">
              <a:latin typeface="Times New Roman" panose="02020603050405020304" charset="0"/>
              <a:ea typeface="宋体" panose="02010600030101010101" pitchFamily="2" charset="-122"/>
            </a:endParaRPr>
          </a:p>
          <a:p>
            <a:pPr indent="304800"/>
            <a:endParaRPr lang="en-US" altLang="zh-CN" sz="2000" b="0">
              <a:latin typeface="Times New Roman" panose="02020603050405020304" charset="0"/>
              <a:ea typeface="宋体" panose="02010600030101010101" pitchFamily="2" charset="-122"/>
            </a:endParaRPr>
          </a:p>
          <a:p>
            <a:pPr indent="304800"/>
            <a:endParaRPr lang="en-US" altLang="zh-CN" sz="2000" b="0">
              <a:latin typeface="Times New Roman" panose="02020603050405020304" charset="0"/>
              <a:ea typeface="宋体" panose="02010600030101010101" pitchFamily="2" charset="-122"/>
            </a:endParaRPr>
          </a:p>
          <a:p>
            <a:pPr indent="304800"/>
            <a:r>
              <a:rPr lang="en-US" altLang="zh-CN" sz="2000" b="0">
                <a:latin typeface="Times New Roman" panose="02020603050405020304" charset="0"/>
                <a:ea typeface="宋体" panose="02010600030101010101" pitchFamily="2" charset="-122"/>
              </a:rPr>
              <a:t>   </a:t>
            </a:r>
            <a:r>
              <a:rPr lang="zh-CN" altLang="en-US" sz="2000" b="0">
                <a:latin typeface="Times New Roman" panose="02020603050405020304" charset="0"/>
                <a:ea typeface="宋体" panose="02010600030101010101" pitchFamily="2" charset="-122"/>
              </a:rPr>
              <a:t>优</a:t>
            </a:r>
            <a:r>
              <a:rPr lang="zh-CN" sz="2000" b="0">
                <a:latin typeface="Times New Roman" panose="02020603050405020304" charset="0"/>
                <a:ea typeface="宋体" panose="02010600030101010101" pitchFamily="2" charset="-122"/>
              </a:rPr>
              <a:t>点</a:t>
            </a:r>
            <a:r>
              <a:rPr lang="en-US" altLang="zh-CN" sz="2000" b="0">
                <a:latin typeface="Times New Roman" panose="02020603050405020304" charset="0"/>
                <a:ea typeface="宋体" panose="02010600030101010101" pitchFamily="2" charset="-122"/>
              </a:rPr>
              <a:t> </a:t>
            </a:r>
            <a:r>
              <a:rPr lang="zh-CN" sz="2000" b="0">
                <a:latin typeface="Times New Roman" panose="02020603050405020304" charset="0"/>
                <a:ea typeface="宋体" panose="02010600030101010101" pitchFamily="2" charset="-122"/>
              </a:rPr>
              <a:t>是可以减少内存消耗，加快训练速度，增加随机性，有利于模型的泛化。分批次训练的缺点是可能陷入局部最优，需要调整批次大小和学习率等超参数。</a:t>
            </a:r>
            <a:r>
              <a:rPr lang="en-US" altLang="zh-CN" sz="2000" b="0">
                <a:latin typeface="Times New Roman" panose="02020603050405020304" charset="0"/>
                <a:ea typeface="宋体" panose="02010600030101010101" pitchFamily="2" charset="-122"/>
              </a:rPr>
              <a:t>        </a:t>
            </a:r>
            <a:endParaRPr lang="zh-CN" altLang="en-US" sz="2000" b="0">
              <a:latin typeface="Times New Roman" panose="02020603050405020304" charset="0"/>
              <a:ea typeface="宋体" panose="02010600030101010101" pitchFamily="2" charset="-122"/>
            </a:endParaRPr>
          </a:p>
        </p:txBody>
      </p:sp>
      <p:sp>
        <p:nvSpPr>
          <p:cNvPr id="3" name="文本框 2"/>
          <p:cNvSpPr txBox="1"/>
          <p:nvPr/>
        </p:nvSpPr>
        <p:spPr>
          <a:xfrm>
            <a:off x="286385" y="519430"/>
            <a:ext cx="2677160" cy="398780"/>
          </a:xfrm>
          <a:prstGeom prst="rect">
            <a:avLst/>
          </a:prstGeom>
          <a:noFill/>
        </p:spPr>
        <p:txBody>
          <a:bodyPr wrap="squar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实验结果分析</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6887210" y="3429000"/>
            <a:ext cx="4725670" cy="1900555"/>
          </a:xfrm>
          <a:prstGeom prst="rect">
            <a:avLst/>
          </a:prstGeom>
          <a:ln>
            <a:solidFill>
              <a:schemeClr val="tx1"/>
            </a:solidFill>
          </a:ln>
        </p:spPr>
      </p:pic>
      <p:pic>
        <p:nvPicPr>
          <p:cNvPr id="5" name="图片 4"/>
          <p:cNvPicPr>
            <a:picLocks noChangeAspect="1"/>
          </p:cNvPicPr>
          <p:nvPr>
            <p:custDataLst>
              <p:tags r:id="rId4"/>
            </p:custDataLst>
          </p:nvPr>
        </p:nvPicPr>
        <p:blipFill>
          <a:blip r:embed="rId5"/>
          <a:stretch>
            <a:fillRect/>
          </a:stretch>
        </p:blipFill>
        <p:spPr>
          <a:xfrm>
            <a:off x="6197600" y="1130935"/>
            <a:ext cx="5882640" cy="1470660"/>
          </a:xfrm>
          <a:prstGeom prst="rect">
            <a:avLst/>
          </a:prstGeom>
          <a:ln>
            <a:solidFill>
              <a:schemeClr val="tx1"/>
            </a:solidFill>
          </a:ln>
        </p:spPr>
      </p:pic>
      <p:sp>
        <p:nvSpPr>
          <p:cNvPr id="6" name="文本框 5"/>
          <p:cNvSpPr txBox="1"/>
          <p:nvPr>
            <p:custDataLst>
              <p:tags r:id="rId6"/>
            </p:custDataLst>
          </p:nvPr>
        </p:nvSpPr>
        <p:spPr>
          <a:xfrm>
            <a:off x="286385" y="1196340"/>
            <a:ext cx="5601970" cy="724535"/>
          </a:xfrm>
          <a:prstGeom prst="rect">
            <a:avLst/>
          </a:prstGeom>
          <a:noFill/>
          <a:ln w="9525">
            <a:noFill/>
          </a:ln>
        </p:spPr>
        <p:txBody>
          <a:bodyPr wrap="square">
            <a:noAutofit/>
          </a:bodyPr>
          <a:p>
            <a:pPr indent="304800"/>
            <a:r>
              <a:rPr lang="zh-CN" b="0">
                <a:latin typeface="Times New Roman" panose="02020603050405020304" charset="0"/>
                <a:ea typeface="宋体" panose="02010600030101010101" pitchFamily="2" charset="-122"/>
              </a:rPr>
              <a:t>上述模型中，优化器使用</a:t>
            </a:r>
            <a:r>
              <a:rPr lang="en-US" b="0">
                <a:latin typeface="Times New Roman" panose="02020603050405020304" charset="0"/>
                <a:ea typeface="宋体" panose="02010600030101010101" pitchFamily="2" charset="-122"/>
              </a:rPr>
              <a:t>Adam</a:t>
            </a:r>
            <a:r>
              <a:rPr lang="zh-CN" b="0">
                <a:latin typeface="Times New Roman" panose="02020603050405020304" charset="0"/>
                <a:ea typeface="宋体" panose="02010600030101010101" pitchFamily="2" charset="-122"/>
              </a:rPr>
              <a:t>优化器（</a:t>
            </a:r>
            <a:r>
              <a:rPr lang="en-US" b="0">
                <a:latin typeface="Times New Roman" panose="02020603050405020304" charset="0"/>
                <a:ea typeface="宋体" panose="02010600030101010101" pitchFamily="2" charset="-122"/>
              </a:rPr>
              <a:t>Adaptive Moment Estimation</a:t>
            </a:r>
            <a:r>
              <a:rPr lang="zh-CN" b="0">
                <a:latin typeface="Times New Roman" panose="02020603050405020304" charset="0"/>
                <a:ea typeface="宋体" panose="02010600030101010101" pitchFamily="2" charset="-122"/>
              </a:rPr>
              <a:t>），损失函数使用交叉熵损失函数</a:t>
            </a:r>
            <a:r>
              <a:rPr lang="en-US" b="0">
                <a:latin typeface="Times New Roman" panose="02020603050405020304" charset="0"/>
                <a:ea typeface="宋体" panose="02010600030101010101" pitchFamily="2" charset="-122"/>
              </a:rPr>
              <a:t>(CrossEntropy Loss)</a:t>
            </a:r>
            <a:endParaRPr lang="en-US" altLang="en-US" b="0">
              <a:latin typeface="Times New Roman" panose="02020603050405020304" charset="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470741" y="817192"/>
            <a:ext cx="5589058" cy="5543864"/>
            <a:chOff x="7671449" y="-13804"/>
            <a:chExt cx="7047095" cy="6990111"/>
          </a:xfrm>
        </p:grpSpPr>
        <p:pic>
          <p:nvPicPr>
            <p:cNvPr id="31" name="图片 30"/>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2" name="椭圆 31"/>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217170" y="418465"/>
            <a:ext cx="2625090" cy="5942330"/>
            <a:chOff x="342" y="659"/>
            <a:chExt cx="4134" cy="9358"/>
          </a:xfrm>
        </p:grpSpPr>
        <p:pic>
          <p:nvPicPr>
            <p:cNvPr id="4" name="图片 3"/>
            <p:cNvPicPr>
              <a:picLocks noChangeAspect="1"/>
            </p:cNvPicPr>
            <p:nvPr>
              <p:custDataLst>
                <p:tags r:id="rId2"/>
              </p:custDataLst>
            </p:nvPr>
          </p:nvPicPr>
          <p:blipFill>
            <a:blip r:embed="rId3"/>
            <a:srcRect b="11627"/>
            <a:stretch>
              <a:fillRect/>
            </a:stretch>
          </p:blipFill>
          <p:spPr>
            <a:xfrm>
              <a:off x="342" y="1459"/>
              <a:ext cx="4134" cy="8558"/>
            </a:xfrm>
            <a:prstGeom prst="rect">
              <a:avLst/>
            </a:prstGeom>
            <a:ln>
              <a:solidFill>
                <a:schemeClr val="tx1"/>
              </a:solidFill>
            </a:ln>
          </p:spPr>
        </p:pic>
        <p:sp>
          <p:nvSpPr>
            <p:cNvPr id="5" name="文本框 4"/>
            <p:cNvSpPr txBox="1"/>
            <p:nvPr/>
          </p:nvSpPr>
          <p:spPr>
            <a:xfrm>
              <a:off x="953" y="659"/>
              <a:ext cx="2911" cy="628"/>
            </a:xfrm>
            <a:prstGeom prst="rect">
              <a:avLst/>
            </a:prstGeom>
            <a:noFill/>
          </p:spPr>
          <p:txBody>
            <a:bodyPr wrap="squar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Alex_result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组合 12"/>
          <p:cNvGrpSpPr/>
          <p:nvPr/>
        </p:nvGrpSpPr>
        <p:grpSpPr>
          <a:xfrm rot="0">
            <a:off x="3061970" y="418465"/>
            <a:ext cx="2781300" cy="5942330"/>
            <a:chOff x="4822" y="659"/>
            <a:chExt cx="4380" cy="9358"/>
          </a:xfrm>
        </p:grpSpPr>
        <p:pic>
          <p:nvPicPr>
            <p:cNvPr id="6" name="图片 5"/>
            <p:cNvPicPr>
              <a:picLocks noChangeAspect="1"/>
            </p:cNvPicPr>
            <p:nvPr>
              <p:custDataLst>
                <p:tags r:id="rId4"/>
              </p:custDataLst>
            </p:nvPr>
          </p:nvPicPr>
          <p:blipFill>
            <a:blip r:embed="rId5"/>
            <a:stretch>
              <a:fillRect/>
            </a:stretch>
          </p:blipFill>
          <p:spPr>
            <a:xfrm>
              <a:off x="4822" y="1459"/>
              <a:ext cx="4381" cy="8558"/>
            </a:xfrm>
            <a:prstGeom prst="rect">
              <a:avLst/>
            </a:prstGeom>
            <a:ln>
              <a:solidFill>
                <a:schemeClr val="tx1"/>
              </a:solidFill>
            </a:ln>
          </p:spPr>
        </p:pic>
        <p:sp>
          <p:nvSpPr>
            <p:cNvPr id="7" name="文本框 6"/>
            <p:cNvSpPr txBox="1"/>
            <p:nvPr/>
          </p:nvSpPr>
          <p:spPr>
            <a:xfrm>
              <a:off x="5721" y="659"/>
              <a:ext cx="3161" cy="628"/>
            </a:xfrm>
            <a:prstGeom prst="rect">
              <a:avLst/>
            </a:prstGeom>
            <a:noFill/>
          </p:spPr>
          <p:txBody>
            <a:bodyPr wrap="squar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LeNet5_result:</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组合 15"/>
          <p:cNvGrpSpPr/>
          <p:nvPr/>
        </p:nvGrpSpPr>
        <p:grpSpPr>
          <a:xfrm>
            <a:off x="5998210" y="418465"/>
            <a:ext cx="3089910" cy="5986780"/>
            <a:chOff x="9446" y="659"/>
            <a:chExt cx="4866" cy="9428"/>
          </a:xfrm>
        </p:grpSpPr>
        <p:pic>
          <p:nvPicPr>
            <p:cNvPr id="8" name="图片 7"/>
            <p:cNvPicPr>
              <a:picLocks noChangeAspect="1"/>
            </p:cNvPicPr>
            <p:nvPr>
              <p:custDataLst>
                <p:tags r:id="rId6"/>
              </p:custDataLst>
            </p:nvPr>
          </p:nvPicPr>
          <p:blipFill>
            <a:blip r:embed="rId7"/>
            <a:stretch>
              <a:fillRect/>
            </a:stretch>
          </p:blipFill>
          <p:spPr>
            <a:xfrm>
              <a:off x="9446" y="1459"/>
              <a:ext cx="4866" cy="8629"/>
            </a:xfrm>
            <a:prstGeom prst="rect">
              <a:avLst/>
            </a:prstGeom>
            <a:ln>
              <a:solidFill>
                <a:schemeClr val="tx1"/>
              </a:solidFill>
            </a:ln>
          </p:spPr>
        </p:pic>
        <p:sp>
          <p:nvSpPr>
            <p:cNvPr id="9" name="文本框 8"/>
            <p:cNvSpPr txBox="1"/>
            <p:nvPr/>
          </p:nvSpPr>
          <p:spPr>
            <a:xfrm>
              <a:off x="9874" y="659"/>
              <a:ext cx="3589" cy="628"/>
            </a:xfrm>
            <a:prstGeom prst="rect">
              <a:avLst/>
            </a:prstGeom>
            <a:noFill/>
          </p:spPr>
          <p:txBody>
            <a:bodyPr wrap="square" rtlCol="0">
              <a:spAutoFit/>
            </a:bodyPr>
            <a:p>
              <a:pPr indent="457200"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VGG_result:</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组合 16"/>
          <p:cNvGrpSpPr/>
          <p:nvPr/>
        </p:nvGrpSpPr>
        <p:grpSpPr>
          <a:xfrm>
            <a:off x="9178925" y="418465"/>
            <a:ext cx="2890520" cy="5960110"/>
            <a:chOff x="14455" y="659"/>
            <a:chExt cx="4552" cy="9386"/>
          </a:xfrm>
        </p:grpSpPr>
        <p:pic>
          <p:nvPicPr>
            <p:cNvPr id="10" name="图片 9"/>
            <p:cNvPicPr>
              <a:picLocks noChangeAspect="1"/>
            </p:cNvPicPr>
            <p:nvPr>
              <p:custDataLst>
                <p:tags r:id="rId8"/>
              </p:custDataLst>
            </p:nvPr>
          </p:nvPicPr>
          <p:blipFill>
            <a:blip r:embed="rId9"/>
            <a:stretch>
              <a:fillRect/>
            </a:stretch>
          </p:blipFill>
          <p:spPr>
            <a:xfrm>
              <a:off x="14555" y="1459"/>
              <a:ext cx="4452" cy="8586"/>
            </a:xfrm>
            <a:prstGeom prst="rect">
              <a:avLst/>
            </a:prstGeom>
            <a:ln>
              <a:solidFill>
                <a:schemeClr val="tx1"/>
              </a:solidFill>
            </a:ln>
          </p:spPr>
        </p:pic>
        <p:sp>
          <p:nvSpPr>
            <p:cNvPr id="11" name="文本框 10"/>
            <p:cNvSpPr txBox="1"/>
            <p:nvPr/>
          </p:nvSpPr>
          <p:spPr>
            <a:xfrm>
              <a:off x="14455" y="659"/>
              <a:ext cx="2496" cy="628"/>
            </a:xfrm>
            <a:prstGeom prst="rect">
              <a:avLst/>
            </a:prstGeom>
            <a:noFill/>
          </p:spPr>
          <p:txBody>
            <a:bodyPr wrap="squar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New_result:</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par>
                                <p:cTn id="11" presetID="22"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par>
                                <p:cTn id="14" presetID="22" presetClass="entr" presetSubtype="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470741" y="817192"/>
            <a:ext cx="5589058" cy="5543864"/>
            <a:chOff x="7671449" y="-13804"/>
            <a:chExt cx="7047095" cy="6990111"/>
          </a:xfrm>
        </p:grpSpPr>
        <p:pic>
          <p:nvPicPr>
            <p:cNvPr id="31" name="图片 30"/>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2" name="椭圆 31"/>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960120" y="593725"/>
            <a:ext cx="8288655" cy="1014730"/>
          </a:xfrm>
          <a:prstGeom prst="rect">
            <a:avLst/>
          </a:prstGeom>
          <a:noFill/>
        </p:spPr>
        <p:txBody>
          <a:bodyPr wrap="square" rtlCol="0" anchor="t">
            <a:spAutoFit/>
          </a:bodyPr>
          <a:p>
            <a:pPr indent="304800"/>
            <a:r>
              <a:rPr lang="en-US" altLang="zh-CN" sz="2000">
                <a:latin typeface="Times New Roman" panose="02020603050405020304" charset="0"/>
                <a:ea typeface="宋体" panose="02010600030101010101" pitchFamily="2" charset="-122"/>
                <a:sym typeface="+mn-ea"/>
              </a:rPr>
              <a:t>    </a:t>
            </a:r>
            <a:r>
              <a:rPr lang="zh-CN" sz="2000">
                <a:latin typeface="Times New Roman" panose="02020603050405020304" charset="0"/>
                <a:ea typeface="宋体" panose="02010600030101010101" pitchFamily="2" charset="-122"/>
                <a:sym typeface="+mn-ea"/>
              </a:rPr>
              <a:t>在训练过程中，通过跟随每一代训练结果并绘制损失曲线，训练集和测试集准确率来体现训练结果随着代数增加而发生的变化。通过对比不同网络所对应的曲线，可以对比多种模型在该数据集上的表现情况。</a:t>
            </a:r>
            <a:endParaRPr lang="zh-CN" altLang="en-US" sz="2000" dirty="0" smtClean="0">
              <a:latin typeface="Times New Roman" panose="02020603050405020304" charset="0"/>
              <a:ea typeface="宋体" panose="02010600030101010101" pitchFamily="2" charset="-122"/>
              <a:cs typeface="+mn-ea"/>
              <a:sym typeface="+mn-ea"/>
            </a:endParaRPr>
          </a:p>
        </p:txBody>
      </p:sp>
      <p:pic>
        <p:nvPicPr>
          <p:cNvPr id="3" name="图片 2"/>
          <p:cNvPicPr>
            <a:picLocks noChangeAspect="1"/>
          </p:cNvPicPr>
          <p:nvPr>
            <p:custDataLst>
              <p:tags r:id="rId2"/>
            </p:custDataLst>
          </p:nvPr>
        </p:nvPicPr>
        <p:blipFill>
          <a:blip r:embed="rId3"/>
          <a:stretch>
            <a:fillRect/>
          </a:stretch>
        </p:blipFill>
        <p:spPr>
          <a:xfrm>
            <a:off x="2464435" y="2049780"/>
            <a:ext cx="6402070" cy="3824605"/>
          </a:xfrm>
          <a:prstGeom prst="rect">
            <a:avLst/>
          </a:prstGeom>
          <a:ln>
            <a:solidFill>
              <a:schemeClr val="tx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470741" y="817192"/>
            <a:ext cx="5589058" cy="5543864"/>
            <a:chOff x="7671449" y="-13804"/>
            <a:chExt cx="7047095" cy="6990111"/>
          </a:xfrm>
        </p:grpSpPr>
        <p:pic>
          <p:nvPicPr>
            <p:cNvPr id="31" name="图片 30"/>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2" name="椭圆 31"/>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48285" y="1322705"/>
            <a:ext cx="11788140" cy="3458210"/>
            <a:chOff x="391" y="2915"/>
            <a:chExt cx="18564" cy="5446"/>
          </a:xfrm>
        </p:grpSpPr>
        <p:pic>
          <p:nvPicPr>
            <p:cNvPr id="2" name="图片 1"/>
            <p:cNvPicPr>
              <a:picLocks noChangeAspect="1"/>
            </p:cNvPicPr>
            <p:nvPr>
              <p:custDataLst>
                <p:tags r:id="rId2"/>
              </p:custDataLst>
            </p:nvPr>
          </p:nvPicPr>
          <p:blipFill>
            <a:blip r:embed="rId3"/>
            <a:stretch>
              <a:fillRect/>
            </a:stretch>
          </p:blipFill>
          <p:spPr>
            <a:xfrm>
              <a:off x="391" y="2915"/>
              <a:ext cx="9115" cy="5446"/>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9841" y="2915"/>
              <a:ext cx="9115" cy="5446"/>
            </a:xfrm>
            <a:prstGeom prst="rect">
              <a:avLst/>
            </a:prstGeom>
          </p:spPr>
        </p:pic>
      </p:grpSp>
      <p:sp>
        <p:nvSpPr>
          <p:cNvPr id="6" name="文本框 5"/>
          <p:cNvSpPr txBox="1"/>
          <p:nvPr/>
        </p:nvSpPr>
        <p:spPr>
          <a:xfrm>
            <a:off x="2292985" y="5110480"/>
            <a:ext cx="7617460" cy="1014730"/>
          </a:xfrm>
          <a:prstGeom prst="rect">
            <a:avLst/>
          </a:prstGeom>
          <a:noFill/>
        </p:spPr>
        <p:txBody>
          <a:bodyPr wrap="squar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通过对结果的分析，可以看出，训练集准确率和测试集准确率都较高，四种模型训练集准确率在第</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8</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代后相差不大，而自定义模型、</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VGG-16</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测试集准确率较高，整体而言训练集正确率高于测试集。</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04</a:t>
            </a:r>
            <a:endParaRPr lang="en-US" altLang="zh-CN"/>
          </a:p>
        </p:txBody>
      </p:sp>
      <p:sp>
        <p:nvSpPr>
          <p:cNvPr id="3" name="文本占位符 2"/>
          <p:cNvSpPr>
            <a:spLocks noGrp="1"/>
          </p:cNvSpPr>
          <p:nvPr>
            <p:ph type="body" sz="quarter" idx="11"/>
          </p:nvPr>
        </p:nvSpPr>
        <p:spPr/>
        <p:txBody>
          <a:bodyPr/>
          <a:p>
            <a:r>
              <a:rPr lang="zh-CN" altLang="en-US"/>
              <a:t>系统展示</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4955" y="2615998"/>
            <a:ext cx="3222172" cy="1564449"/>
            <a:chOff x="1042609" y="2403083"/>
            <a:chExt cx="3222172" cy="1564449"/>
          </a:xfrm>
        </p:grpSpPr>
        <p:sp>
          <p:nvSpPr>
            <p:cNvPr id="3" name="文本框 2"/>
            <p:cNvSpPr txBox="1"/>
            <p:nvPr/>
          </p:nvSpPr>
          <p:spPr>
            <a:xfrm>
              <a:off x="1042609" y="2403083"/>
              <a:ext cx="322217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目录</a:t>
              </a:r>
              <a:endParaRPr kumimoji="0" lang="zh-CN" altLang="en-US" sz="7200" b="0" i="0" u="none" strike="noStrike" kern="1200" cap="none" spc="160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1149203" y="3505867"/>
              <a:ext cx="2071332" cy="4616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矩形 4"/>
          <p:cNvSpPr/>
          <p:nvPr/>
        </p:nvSpPr>
        <p:spPr>
          <a:xfrm>
            <a:off x="3657600" y="1012372"/>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906540" y="1536149"/>
            <a:ext cx="3896558" cy="584775"/>
            <a:chOff x="4532498" y="4323460"/>
            <a:chExt cx="3896558" cy="584775"/>
          </a:xfrm>
        </p:grpSpPr>
        <p:sp>
          <p:nvSpPr>
            <p:cNvPr id="27" name="文本框 26"/>
            <p:cNvSpPr txBox="1"/>
            <p:nvPr/>
          </p:nvSpPr>
          <p:spPr>
            <a:xfrm>
              <a:off x="5265231" y="4355583"/>
              <a:ext cx="31638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设计工具</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4906540" y="2525086"/>
            <a:ext cx="3921459" cy="584775"/>
            <a:chOff x="8025569" y="4309404"/>
            <a:chExt cx="3921459" cy="584775"/>
          </a:xfrm>
        </p:grpSpPr>
        <p:sp>
          <p:nvSpPr>
            <p:cNvPr id="31" name="文本框 30"/>
            <p:cNvSpPr txBox="1"/>
            <p:nvPr/>
          </p:nvSpPr>
          <p:spPr>
            <a:xfrm>
              <a:off x="8783203" y="4355934"/>
              <a:ext cx="31638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详细设计</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rot="0">
            <a:off x="4906645" y="3514725"/>
            <a:ext cx="3913505" cy="584835"/>
            <a:chOff x="4517355" y="5469524"/>
            <a:chExt cx="3913406" cy="584775"/>
          </a:xfrm>
        </p:grpSpPr>
        <p:sp>
          <p:nvSpPr>
            <p:cNvPr id="37" name="文本框 36"/>
            <p:cNvSpPr txBox="1"/>
            <p:nvPr/>
          </p:nvSpPr>
          <p:spPr>
            <a:xfrm>
              <a:off x="5266936" y="5523474"/>
              <a:ext cx="3163825" cy="52197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结果分析</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p:cNvSpPr txBox="1"/>
            <p:nvPr/>
          </p:nvSpPr>
          <p:spPr>
            <a:xfrm>
              <a:off x="4517355" y="5469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1" name="组合 40"/>
          <p:cNvGrpSpPr/>
          <p:nvPr/>
        </p:nvGrpSpPr>
        <p:grpSpPr>
          <a:xfrm rot="0">
            <a:off x="4906645" y="4524375"/>
            <a:ext cx="3921760" cy="584835"/>
            <a:chOff x="8025569" y="5481330"/>
            <a:chExt cx="3921457" cy="584775"/>
          </a:xfrm>
        </p:grpSpPr>
        <p:sp>
          <p:nvSpPr>
            <p:cNvPr id="42" name="文本框 41"/>
            <p:cNvSpPr txBox="1"/>
            <p:nvPr/>
          </p:nvSpPr>
          <p:spPr>
            <a:xfrm>
              <a:off x="8783201" y="5509447"/>
              <a:ext cx="3163825" cy="521970"/>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系统展示</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文本框 42"/>
            <p:cNvSpPr txBox="1"/>
            <p:nvPr/>
          </p:nvSpPr>
          <p:spPr>
            <a:xfrm>
              <a:off x="8025569" y="548133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04</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60" name="Picture 2"/>
          <p:cNvPicPr>
            <a:picLocks noChangeAspect="1" noChangeArrowheads="1"/>
          </p:cNvPicPr>
          <p:nvPr/>
        </p:nvPicPr>
        <p:blipFill>
          <a:blip r:embed="rId1">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628337" y="2100817"/>
            <a:ext cx="2828062" cy="2828062"/>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096091" y="1095957"/>
            <a:ext cx="5589058" cy="5543864"/>
            <a:chOff x="7671449" y="-13804"/>
            <a:chExt cx="7047095" cy="6990111"/>
          </a:xfrm>
        </p:grpSpPr>
        <p:pic>
          <p:nvPicPr>
            <p:cNvPr id="31" name="图片 30"/>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2" name="椭圆 31"/>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3048000" y="2152015"/>
            <a:ext cx="6096000" cy="398780"/>
          </a:xfrm>
          <a:prstGeom prst="rect">
            <a:avLst/>
          </a:prstGeom>
          <a:noFill/>
        </p:spPr>
        <p:txBody>
          <a:bodyPr wrap="square" rtlCol="0" anchor="t">
            <a:spAutoFit/>
          </a:bodyPr>
          <a:p>
            <a:pPr algn="ct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434340" y="162560"/>
            <a:ext cx="4399280" cy="527685"/>
          </a:xfrm>
          <a:prstGeom prst="rect">
            <a:avLst/>
          </a:prstGeom>
          <a:noFill/>
        </p:spPr>
        <p:txBody>
          <a:bodyPr wrap="square" rtlCol="0">
            <a:noAutofit/>
          </a:bodyPr>
          <a:p>
            <a:pPr algn="ctr"/>
            <a:r>
              <a:rPr lang="en-US" altLang="zh-CN" sz="28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GUI</a:t>
            </a:r>
            <a:r>
              <a:rPr lang="zh-CN" altLang="en-US" sz="28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界面设计：</a:t>
            </a:r>
            <a:endPar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ctr"/>
            <a:endParaRPr lang="zh-CN" altLang="en-US" sz="28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1535430" y="5299710"/>
            <a:ext cx="10149840" cy="953135"/>
          </a:xfrm>
          <a:prstGeom prst="rect">
            <a:avLst/>
          </a:prstGeom>
          <a:noFill/>
          <a:ln w="9525">
            <a:noFill/>
          </a:ln>
        </p:spPr>
        <p:txBody>
          <a:bodyPr wrap="square">
            <a:spAutoFit/>
          </a:bodyPr>
          <a:p>
            <a:pPr indent="0"/>
            <a:r>
              <a:rPr lang="zh-CN" sz="2800" b="0">
                <a:ea typeface="宋体" panose="02010600030101010101" pitchFamily="2" charset="-122"/>
              </a:rPr>
              <a:t>设计可视化交互界面，用户可以通过该界面选择水果图片，并获得系统对水果的自动分类结果，正确率较高。</a:t>
            </a:r>
            <a:endParaRPr lang="zh-CN" altLang="en-US" sz="2800" b="0">
              <a:ea typeface="宋体" panose="02010600030101010101" pitchFamily="2" charset="-122"/>
            </a:endParaRPr>
          </a:p>
        </p:txBody>
      </p:sp>
      <p:pic>
        <p:nvPicPr>
          <p:cNvPr id="5" name="图片 4"/>
          <p:cNvPicPr>
            <a:picLocks noChangeAspect="1"/>
          </p:cNvPicPr>
          <p:nvPr/>
        </p:nvPicPr>
        <p:blipFill>
          <a:blip r:embed="rId2"/>
          <a:srcRect l="1894" b="6352"/>
          <a:stretch>
            <a:fillRect/>
          </a:stretch>
        </p:blipFill>
        <p:spPr>
          <a:xfrm>
            <a:off x="60325" y="3191510"/>
            <a:ext cx="3904615" cy="2106930"/>
          </a:xfrm>
          <a:prstGeom prst="rect">
            <a:avLst/>
          </a:prstGeom>
        </p:spPr>
      </p:pic>
      <p:pic>
        <p:nvPicPr>
          <p:cNvPr id="9" name="图片 8"/>
          <p:cNvPicPr>
            <a:picLocks noChangeAspect="1"/>
          </p:cNvPicPr>
          <p:nvPr/>
        </p:nvPicPr>
        <p:blipFill>
          <a:blip r:embed="rId3"/>
          <a:stretch>
            <a:fillRect/>
          </a:stretch>
        </p:blipFill>
        <p:spPr>
          <a:xfrm>
            <a:off x="4066540" y="3135630"/>
            <a:ext cx="3825240" cy="2164080"/>
          </a:xfrm>
          <a:prstGeom prst="rect">
            <a:avLst/>
          </a:prstGeom>
        </p:spPr>
      </p:pic>
      <p:pic>
        <p:nvPicPr>
          <p:cNvPr id="10" name="图片 9"/>
          <p:cNvPicPr>
            <a:picLocks noChangeAspect="1"/>
          </p:cNvPicPr>
          <p:nvPr/>
        </p:nvPicPr>
        <p:blipFill>
          <a:blip r:embed="rId4"/>
          <a:stretch>
            <a:fillRect/>
          </a:stretch>
        </p:blipFill>
        <p:spPr>
          <a:xfrm>
            <a:off x="7993380" y="3135630"/>
            <a:ext cx="3863340" cy="2194560"/>
          </a:xfrm>
          <a:prstGeom prst="rect">
            <a:avLst/>
          </a:prstGeom>
        </p:spPr>
      </p:pic>
      <p:pic>
        <p:nvPicPr>
          <p:cNvPr id="11" name="图片 1"/>
          <p:cNvPicPr>
            <a:picLocks noChangeAspect="1" noChangeArrowheads="1"/>
          </p:cNvPicPr>
          <p:nvPr/>
        </p:nvPicPr>
        <p:blipFill>
          <a:blip r:embed="rId5">
            <a:extLst>
              <a:ext uri="{28A0092B-C50C-407E-A947-70E740481C1C}">
                <a14:useLocalDpi xmlns:a14="http://schemas.microsoft.com/office/drawing/2010/main" val="0"/>
              </a:ext>
            </a:extLst>
          </a:blip>
          <a:srcRect l="2484" r="3798" b="4379"/>
          <a:stretch>
            <a:fillRect/>
          </a:stretch>
        </p:blipFill>
        <p:spPr>
          <a:xfrm>
            <a:off x="158750" y="802640"/>
            <a:ext cx="3713480" cy="2176780"/>
          </a:xfrm>
          <a:prstGeom prst="rect">
            <a:avLst/>
          </a:prstGeom>
          <a:noFill/>
          <a:ln>
            <a:noFill/>
          </a:ln>
        </p:spPr>
      </p:pic>
      <p:pic>
        <p:nvPicPr>
          <p:cNvPr id="12" name="图片 1"/>
          <p:cNvPicPr>
            <a:picLocks noChangeAspect="1"/>
          </p:cNvPicPr>
          <p:nvPr/>
        </p:nvPicPr>
        <p:blipFill>
          <a:blip r:embed="rId6"/>
          <a:srcRect l="2789" r="3446" b="4353"/>
          <a:stretch>
            <a:fillRect/>
          </a:stretch>
        </p:blipFill>
        <p:spPr>
          <a:xfrm>
            <a:off x="4066540" y="753745"/>
            <a:ext cx="3798570" cy="2225675"/>
          </a:xfrm>
          <a:prstGeom prst="rect">
            <a:avLst/>
          </a:prstGeom>
        </p:spPr>
      </p:pic>
      <p:pic>
        <p:nvPicPr>
          <p:cNvPr id="13" name="图片 1"/>
          <p:cNvPicPr>
            <a:picLocks noChangeAspect="1"/>
          </p:cNvPicPr>
          <p:nvPr/>
        </p:nvPicPr>
        <p:blipFill>
          <a:blip r:embed="rId7"/>
          <a:srcRect l="2522" t="-2790" r="2773" b="2790"/>
          <a:stretch>
            <a:fillRect/>
          </a:stretch>
        </p:blipFill>
        <p:spPr>
          <a:xfrm>
            <a:off x="8059420" y="690245"/>
            <a:ext cx="3791585" cy="22999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par>
                          <p:cTn id="21" fill="hold">
                            <p:stCondLst>
                              <p:cond delay="500"/>
                            </p:stCondLst>
                            <p:childTnLst>
                              <p:par>
                                <p:cTn id="22" presetID="3" presetClass="entr" presetSubtype="1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par>
                          <p:cTn id="25" fill="hold">
                            <p:stCondLst>
                              <p:cond delay="1000"/>
                            </p:stCondLst>
                            <p:childTnLst>
                              <p:par>
                                <p:cTn id="26" presetID="3" presetClass="entr" presetSubtype="1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par>
                          <p:cTn id="29" fill="hold">
                            <p:stCondLst>
                              <p:cond delay="1500"/>
                            </p:stCondLst>
                            <p:childTnLst>
                              <p:par>
                                <p:cTn id="30" presetID="4" presetClass="entr" presetSubtype="16" fill="hold" grpId="1" nodeType="afterEffect">
                                  <p:stCondLst>
                                    <p:cond delay="0"/>
                                  </p:stCondLst>
                                  <p:childTnLst>
                                    <p:set>
                                      <p:cBhvr>
                                        <p:cTn id="31" dur="500" fill="hold">
                                          <p:stCondLst>
                                            <p:cond delay="0"/>
                                          </p:stCondLst>
                                        </p:cTn>
                                        <p:tgtEl>
                                          <p:spTgt spid="8"/>
                                        </p:tgtEl>
                                        <p:attrNameLst>
                                          <p:attrName>style.visibility</p:attrName>
                                        </p:attrNameLst>
                                      </p:cBhvr>
                                      <p:to>
                                        <p:strVal val="visible"/>
                                      </p:to>
                                    </p:set>
                                    <p:animEffect transition="in" filter="box(i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515573"/>
            <a:ext cx="12192000" cy="3826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2248522" y="2670712"/>
            <a:ext cx="7723981" cy="1106805"/>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感谢老师批评与指导！</a:t>
            </a:r>
            <a:endParaRPr kumimoji="0" lang="zh-CN" altLang="en-US" sz="6000" b="1" i="0" u="none" strike="noStrike" kern="1200" cap="none" spc="4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0" name="直接连接符 9"/>
          <p:cNvCxnSpPr/>
          <p:nvPr/>
        </p:nvCxnSpPr>
        <p:spPr>
          <a:xfrm>
            <a:off x="5875564" y="5029199"/>
            <a:ext cx="4408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467429" y="3687574"/>
            <a:ext cx="7271658" cy="381579"/>
          </a:xfrm>
          <a:prstGeom prst="rect">
            <a:avLst/>
          </a:prstGeom>
          <a:noFill/>
        </p:spPr>
        <p:txBody>
          <a:bodyPr wrap="square" rtlCol="0">
            <a:spAutoFit/>
          </a:bodyPr>
          <a:lstStyle/>
          <a:p>
            <a:pPr marL="0" marR="0" lvl="0" indent="0" algn="dist" defTabSz="914400" rtl="0" eaLnBrk="1" fontAlgn="auto" latinLnBrk="0" hangingPunct="1">
              <a:lnSpc>
                <a:spcPct val="11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THANKS TO THE TEACHER'S CAREFUL GUIDANCE</a:t>
            </a:r>
            <a:endParaRPr kumimoji="0" lang="en-US" altLang="zh-CN"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椭圆 5"/>
          <p:cNvSpPr/>
          <p:nvPr/>
        </p:nvSpPr>
        <p:spPr>
          <a:xfrm>
            <a:off x="5197121" y="602182"/>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97121" y="576659"/>
            <a:ext cx="1877828" cy="1877828"/>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01</a:t>
            </a:r>
            <a:endParaRPr lang="en-US" altLang="zh-CN" dirty="0">
              <a:sym typeface="Arial" panose="020B0604020202020204" pitchFamily="34" charset="0"/>
            </a:endParaRPr>
          </a:p>
        </p:txBody>
      </p:sp>
      <p:sp>
        <p:nvSpPr>
          <p:cNvPr id="19" name="文本占位符 18"/>
          <p:cNvSpPr>
            <a:spLocks noGrp="1"/>
          </p:cNvSpPr>
          <p:nvPr>
            <p:ph type="body" sz="quarter" idx="11"/>
          </p:nvPr>
        </p:nvSpPr>
        <p:spPr/>
        <p:txBody>
          <a:bodyPr/>
          <a:lstStyle/>
          <a:p>
            <a:r>
              <a:rPr lang="zh-CN" altLang="en-US" dirty="0">
                <a:sym typeface="Arial" panose="020B0604020202020204" pitchFamily="34" charset="0"/>
              </a:rPr>
              <a:t>设计工具</a:t>
            </a:r>
            <a:endParaRPr lang="zh-CN" altLang="en-US" dirty="0">
              <a:sym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470741" y="817192"/>
            <a:ext cx="5589058" cy="5543864"/>
            <a:chOff x="7671449" y="-13804"/>
            <a:chExt cx="7047095" cy="6990111"/>
          </a:xfrm>
        </p:grpSpPr>
        <p:pic>
          <p:nvPicPr>
            <p:cNvPr id="31" name="图片 30"/>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2" name="椭圆 31"/>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265430" y="356870"/>
            <a:ext cx="7741920" cy="460375"/>
          </a:xfrm>
          <a:prstGeom prst="rect">
            <a:avLst/>
          </a:prstGeom>
          <a:noFill/>
        </p:spPr>
        <p:txBody>
          <a:bodyPr wrap="square" rtlCol="0" anchor="t">
            <a:spAutoFit/>
          </a:bodyPr>
          <a:p>
            <a:pPr algn="ct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实验工具：</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fruit360</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、Google Colab、</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pytorch</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cnn</a:t>
            </a:r>
            <a:endPar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00" name="文本框 99"/>
          <p:cNvSpPr txBox="1"/>
          <p:nvPr/>
        </p:nvSpPr>
        <p:spPr>
          <a:xfrm>
            <a:off x="377190" y="908685"/>
            <a:ext cx="4140200" cy="2306955"/>
          </a:xfrm>
          <a:prstGeom prst="rect">
            <a:avLst/>
          </a:prstGeom>
          <a:noFill/>
          <a:ln w="9525">
            <a:noFill/>
          </a:ln>
        </p:spPr>
        <p:txBody>
          <a:bodyPr wrap="square">
            <a:spAutoFit/>
          </a:bodyPr>
          <a:p>
            <a:pPr indent="304800"/>
            <a:r>
              <a:rPr lang="en-US" b="0">
                <a:latin typeface="Times New Roman" panose="02020603050405020304" charset="0"/>
                <a:ea typeface="宋体" panose="02010600030101010101" pitchFamily="2" charset="-122"/>
              </a:rPr>
              <a:t>  Fruit360</a:t>
            </a:r>
            <a:r>
              <a:rPr lang="zh-CN" b="0">
                <a:latin typeface="Times New Roman" panose="02020603050405020304" charset="0"/>
                <a:ea typeface="宋体" panose="02010600030101010101" pitchFamily="2" charset="-122"/>
              </a:rPr>
              <a:t>数据集为开源数据集，其中包括多种水果的不同训练数据，其具体参数如下：图片总数：</a:t>
            </a:r>
            <a:r>
              <a:rPr lang="en-US" b="0">
                <a:latin typeface="Times New Roman" panose="02020603050405020304" charset="0"/>
                <a:ea typeface="宋体" panose="02010600030101010101" pitchFamily="2" charset="-122"/>
              </a:rPr>
              <a:t>90483</a:t>
            </a:r>
            <a:r>
              <a:rPr lang="zh-CN" b="0">
                <a:latin typeface="Times New Roman" panose="02020603050405020304" charset="0"/>
                <a:ea typeface="宋体" panose="02010600030101010101" pitchFamily="2" charset="-122"/>
              </a:rPr>
              <a:t>。总训练集大小：</a:t>
            </a:r>
            <a:r>
              <a:rPr lang="en-US" b="0">
                <a:latin typeface="Times New Roman" panose="02020603050405020304" charset="0"/>
                <a:ea typeface="宋体" panose="02010600030101010101" pitchFamily="2" charset="-122"/>
              </a:rPr>
              <a:t>67692</a:t>
            </a:r>
            <a:r>
              <a:rPr lang="zh-CN" b="0">
                <a:latin typeface="Times New Roman" panose="02020603050405020304" charset="0"/>
                <a:ea typeface="宋体" panose="02010600030101010101" pitchFamily="2" charset="-122"/>
              </a:rPr>
              <a:t>张图像总测试集大小：</a:t>
            </a:r>
            <a:r>
              <a:rPr lang="en-US" b="0">
                <a:latin typeface="Times New Roman" panose="02020603050405020304" charset="0"/>
                <a:ea typeface="宋体" panose="02010600030101010101" pitchFamily="2" charset="-122"/>
              </a:rPr>
              <a:t>22688</a:t>
            </a:r>
            <a:r>
              <a:rPr lang="zh-CN" b="0">
                <a:latin typeface="Times New Roman" panose="02020603050405020304" charset="0"/>
                <a:ea typeface="宋体" panose="02010600030101010101" pitchFamily="2" charset="-122"/>
              </a:rPr>
              <a:t>张图像种类数：</a:t>
            </a:r>
            <a:r>
              <a:rPr lang="en-US" b="0">
                <a:latin typeface="Times New Roman" panose="02020603050405020304" charset="0"/>
                <a:ea typeface="宋体" panose="02010600030101010101" pitchFamily="2" charset="-122"/>
              </a:rPr>
              <a:t>131</a:t>
            </a:r>
            <a:r>
              <a:rPr lang="zh-CN" b="0">
                <a:latin typeface="Times New Roman" panose="02020603050405020304" charset="0"/>
                <a:ea typeface="宋体" panose="02010600030101010101" pitchFamily="2" charset="-122"/>
              </a:rPr>
              <a:t>（水果）图片尺寸：</a:t>
            </a:r>
            <a:r>
              <a:rPr lang="en-US" b="0">
                <a:latin typeface="Times New Roman" panose="02020603050405020304" charset="0"/>
                <a:ea typeface="宋体" panose="02010600030101010101" pitchFamily="2" charset="-122"/>
              </a:rPr>
              <a:t>100 x 100</a:t>
            </a:r>
            <a:r>
              <a:rPr lang="zh-CN" b="0">
                <a:latin typeface="Times New Roman" panose="02020603050405020304" charset="0"/>
                <a:ea typeface="宋体" panose="02010600030101010101" pitchFamily="2" charset="-122"/>
              </a:rPr>
              <a:t>像素。</a:t>
            </a:r>
            <a:endParaRPr lang="zh-CN" altLang="en-US" b="0">
              <a:latin typeface="Times New Roman" panose="02020603050405020304" charset="0"/>
              <a:ea typeface="宋体" panose="02010600030101010101" pitchFamily="2" charset="-122"/>
            </a:endParaRPr>
          </a:p>
        </p:txBody>
      </p:sp>
      <p:sp>
        <p:nvSpPr>
          <p:cNvPr id="6" name="文本框 5"/>
          <p:cNvSpPr txBox="1"/>
          <p:nvPr/>
        </p:nvSpPr>
        <p:spPr>
          <a:xfrm>
            <a:off x="5845810" y="973773"/>
            <a:ext cx="5080000" cy="1476375"/>
          </a:xfrm>
          <a:prstGeom prst="rect">
            <a:avLst/>
          </a:prstGeom>
          <a:noFill/>
          <a:ln w="9525">
            <a:noFill/>
          </a:ln>
        </p:spPr>
        <p:txBody>
          <a:bodyPr>
            <a:spAutoFit/>
          </a:bodyPr>
          <a:p>
            <a:pPr indent="304800"/>
            <a:r>
              <a:rPr lang="en-US" b="0">
                <a:latin typeface="Times New Roman" panose="02020603050405020304" charset="0"/>
                <a:ea typeface="宋体" panose="02010600030101010101" pitchFamily="2" charset="-122"/>
              </a:rPr>
              <a:t>Google Colab</a:t>
            </a:r>
            <a:r>
              <a:rPr lang="zh-CN" b="0">
                <a:latin typeface="Times New Roman" panose="02020603050405020304" charset="0"/>
                <a:ea typeface="宋体" panose="02010600030101010101" pitchFamily="2" charset="-122"/>
              </a:rPr>
              <a:t>是一个免费的云端</a:t>
            </a:r>
            <a:r>
              <a:rPr lang="en-US" b="0">
                <a:latin typeface="Times New Roman" panose="02020603050405020304" charset="0"/>
                <a:ea typeface="宋体" panose="02010600030101010101" pitchFamily="2" charset="-122"/>
              </a:rPr>
              <a:t>Jupyter</a:t>
            </a:r>
            <a:r>
              <a:rPr lang="zh-CN" b="0">
                <a:latin typeface="Times New Roman" panose="02020603050405020304" charset="0"/>
                <a:ea typeface="宋体" panose="02010600030101010101" pitchFamily="2" charset="-122"/>
              </a:rPr>
              <a:t>笔记本服务，由</a:t>
            </a:r>
            <a:r>
              <a:rPr lang="en-US" b="0">
                <a:latin typeface="Times New Roman" panose="02020603050405020304" charset="0"/>
                <a:ea typeface="宋体" panose="02010600030101010101" pitchFamily="2" charset="-122"/>
              </a:rPr>
              <a:t>Google</a:t>
            </a:r>
            <a:r>
              <a:rPr lang="zh-CN" b="0">
                <a:latin typeface="Times New Roman" panose="02020603050405020304" charset="0"/>
                <a:ea typeface="宋体" panose="02010600030101010101" pitchFamily="2" charset="-122"/>
              </a:rPr>
              <a:t>提供。它允许用户在浏览器中编写和执行</a:t>
            </a:r>
            <a:r>
              <a:rPr lang="en-US" b="0">
                <a:latin typeface="Times New Roman" panose="02020603050405020304" charset="0"/>
                <a:ea typeface="宋体" panose="02010600030101010101" pitchFamily="2" charset="-122"/>
              </a:rPr>
              <a:t>Python</a:t>
            </a:r>
            <a:r>
              <a:rPr lang="zh-CN" b="0">
                <a:latin typeface="Times New Roman" panose="02020603050405020304" charset="0"/>
                <a:ea typeface="宋体" panose="02010600030101010101" pitchFamily="2" charset="-122"/>
              </a:rPr>
              <a:t>代码，并且能够利用</a:t>
            </a:r>
            <a:r>
              <a:rPr lang="en-US" b="0">
                <a:latin typeface="Times New Roman" panose="02020603050405020304" charset="0"/>
                <a:ea typeface="宋体" panose="02010600030101010101" pitchFamily="2" charset="-122"/>
              </a:rPr>
              <a:t>Google</a:t>
            </a:r>
            <a:r>
              <a:rPr lang="zh-CN" b="0">
                <a:latin typeface="Times New Roman" panose="02020603050405020304" charset="0"/>
                <a:ea typeface="宋体" panose="02010600030101010101" pitchFamily="2" charset="-122"/>
              </a:rPr>
              <a:t>的云服务资源（例如</a:t>
            </a:r>
            <a:r>
              <a:rPr lang="en-US" b="0">
                <a:latin typeface="Times New Roman" panose="02020603050405020304" charset="0"/>
                <a:ea typeface="宋体" panose="02010600030101010101" pitchFamily="2" charset="-122"/>
              </a:rPr>
              <a:t>GPU</a:t>
            </a:r>
            <a:r>
              <a:rPr lang="zh-CN" b="0">
                <a:latin typeface="Times New Roman" panose="02020603050405020304" charset="0"/>
                <a:ea typeface="宋体" panose="02010600030101010101" pitchFamily="2" charset="-122"/>
              </a:rPr>
              <a:t>、</a:t>
            </a:r>
            <a:r>
              <a:rPr lang="en-US" b="0">
                <a:latin typeface="Times New Roman" panose="02020603050405020304" charset="0"/>
                <a:ea typeface="宋体" panose="02010600030101010101" pitchFamily="2" charset="-122"/>
              </a:rPr>
              <a:t>TPU</a:t>
            </a:r>
            <a:r>
              <a:rPr lang="zh-CN" b="0">
                <a:latin typeface="Times New Roman" panose="02020603050405020304" charset="0"/>
                <a:ea typeface="宋体" panose="02010600030101010101" pitchFamily="2" charset="-122"/>
              </a:rPr>
              <a:t>等）来运行代码，而无需额外配置环境或支付费用。</a:t>
            </a:r>
            <a:endParaRPr lang="zh-CN" altLang="en-US" b="0">
              <a:latin typeface="Times New Roman" panose="02020603050405020304" charset="0"/>
              <a:ea typeface="宋体" panose="02010600030101010101" pitchFamily="2" charset="-122"/>
            </a:endParaRPr>
          </a:p>
        </p:txBody>
      </p:sp>
      <p:pic>
        <p:nvPicPr>
          <p:cNvPr id="7" name="图片 6"/>
          <p:cNvPicPr>
            <a:picLocks noChangeAspect="1"/>
          </p:cNvPicPr>
          <p:nvPr/>
        </p:nvPicPr>
        <p:blipFill>
          <a:blip r:embed="rId2"/>
          <a:stretch>
            <a:fillRect/>
          </a:stretch>
        </p:blipFill>
        <p:spPr>
          <a:xfrm>
            <a:off x="6238240" y="2522220"/>
            <a:ext cx="4474845" cy="3838575"/>
          </a:xfrm>
          <a:prstGeom prst="rect">
            <a:avLst/>
          </a:prstGeom>
        </p:spPr>
      </p:pic>
      <p:sp>
        <p:nvSpPr>
          <p:cNvPr id="8" name="文本框 7"/>
          <p:cNvSpPr txBox="1"/>
          <p:nvPr/>
        </p:nvSpPr>
        <p:spPr>
          <a:xfrm>
            <a:off x="181610" y="3215323"/>
            <a:ext cx="5080000" cy="2306955"/>
          </a:xfrm>
          <a:prstGeom prst="rect">
            <a:avLst/>
          </a:prstGeom>
          <a:noFill/>
          <a:ln w="9525">
            <a:noFill/>
          </a:ln>
        </p:spPr>
        <p:txBody>
          <a:bodyPr>
            <a:spAutoFit/>
          </a:bodyPr>
          <a:p>
            <a:pPr indent="304800"/>
            <a:r>
              <a:rPr lang="zh-CN" b="0">
                <a:latin typeface="Times New Roman" panose="02020603050405020304" charset="0"/>
                <a:ea typeface="宋体" panose="02010600030101010101" pitchFamily="2" charset="-122"/>
              </a:rPr>
              <a:t>文件名格式：图像索引</a:t>
            </a:r>
            <a:r>
              <a:rPr lang="en-US" b="0">
                <a:latin typeface="Times New Roman" panose="02020603050405020304" charset="0"/>
                <a:ea typeface="宋体" panose="02010600030101010101" pitchFamily="2" charset="-122"/>
              </a:rPr>
              <a:t>_100.jpg</a:t>
            </a:r>
            <a:r>
              <a:rPr lang="zh-CN" b="0">
                <a:latin typeface="Times New Roman" panose="02020603050405020304" charset="0"/>
                <a:ea typeface="宋体" panose="02010600030101010101" pitchFamily="2" charset="-122"/>
              </a:rPr>
              <a:t>（例如</a:t>
            </a:r>
            <a:r>
              <a:rPr lang="en-US" b="0">
                <a:latin typeface="Times New Roman" panose="02020603050405020304" charset="0"/>
                <a:ea typeface="宋体" panose="02010600030101010101" pitchFamily="2" charset="-122"/>
              </a:rPr>
              <a:t>32_100.jpg</a:t>
            </a:r>
            <a:r>
              <a:rPr lang="zh-CN" b="0">
                <a:latin typeface="Times New Roman" panose="02020603050405020304" charset="0"/>
                <a:ea typeface="宋体" panose="02010600030101010101" pitchFamily="2" charset="-122"/>
              </a:rPr>
              <a:t>），</a:t>
            </a:r>
            <a:r>
              <a:rPr lang="en-US" b="0">
                <a:latin typeface="Times New Roman" panose="02020603050405020304" charset="0"/>
                <a:ea typeface="宋体" panose="02010600030101010101" pitchFamily="2" charset="-122"/>
              </a:rPr>
              <a:t>r_</a:t>
            </a:r>
            <a:r>
              <a:rPr lang="zh-CN" b="0">
                <a:latin typeface="Times New Roman" panose="02020603050405020304" charset="0"/>
                <a:ea typeface="宋体" panose="02010600030101010101" pitchFamily="2" charset="-122"/>
              </a:rPr>
              <a:t>图像索引</a:t>
            </a:r>
            <a:r>
              <a:rPr lang="en-US" b="0">
                <a:latin typeface="Times New Roman" panose="02020603050405020304" charset="0"/>
                <a:ea typeface="宋体" panose="02010600030101010101" pitchFamily="2" charset="-122"/>
              </a:rPr>
              <a:t>_100.jpg</a:t>
            </a:r>
            <a:r>
              <a:rPr lang="zh-CN" b="0">
                <a:latin typeface="Times New Roman" panose="02020603050405020304" charset="0"/>
                <a:ea typeface="宋体" panose="02010600030101010101" pitchFamily="2" charset="-122"/>
              </a:rPr>
              <a:t>（例如</a:t>
            </a:r>
            <a:r>
              <a:rPr lang="en-US" b="0">
                <a:latin typeface="Times New Roman" panose="02020603050405020304" charset="0"/>
                <a:ea typeface="宋体" panose="02010600030101010101" pitchFamily="2" charset="-122"/>
              </a:rPr>
              <a:t>r_32_100.jpg</a:t>
            </a:r>
            <a:r>
              <a:rPr lang="zh-CN" b="0">
                <a:latin typeface="Times New Roman" panose="02020603050405020304" charset="0"/>
                <a:ea typeface="宋体" panose="02010600030101010101" pitchFamily="2" charset="-122"/>
              </a:rPr>
              <a:t>）或</a:t>
            </a:r>
            <a:r>
              <a:rPr lang="en-US" b="0">
                <a:latin typeface="Times New Roman" panose="02020603050405020304" charset="0"/>
                <a:ea typeface="宋体" panose="02010600030101010101" pitchFamily="2" charset="-122"/>
              </a:rPr>
              <a:t>r2_</a:t>
            </a:r>
            <a:r>
              <a:rPr lang="zh-CN" b="0">
                <a:latin typeface="Times New Roman" panose="02020603050405020304" charset="0"/>
                <a:ea typeface="宋体" panose="02010600030101010101" pitchFamily="2" charset="-122"/>
              </a:rPr>
              <a:t>图像索引</a:t>
            </a:r>
            <a:r>
              <a:rPr lang="en-US" b="0">
                <a:latin typeface="Times New Roman" panose="02020603050405020304" charset="0"/>
                <a:ea typeface="宋体" panose="02010600030101010101" pitchFamily="2" charset="-122"/>
              </a:rPr>
              <a:t>_100.jpg</a:t>
            </a:r>
            <a:r>
              <a:rPr lang="zh-CN" b="0">
                <a:latin typeface="Times New Roman" panose="02020603050405020304" charset="0"/>
                <a:ea typeface="宋体" panose="02010600030101010101" pitchFamily="2" charset="-122"/>
              </a:rPr>
              <a:t>或</a:t>
            </a:r>
            <a:r>
              <a:rPr lang="en-US" b="0">
                <a:latin typeface="Times New Roman" panose="02020603050405020304" charset="0"/>
                <a:ea typeface="宋体" panose="02010600030101010101" pitchFamily="2" charset="-122"/>
              </a:rPr>
              <a:t>r3_</a:t>
            </a:r>
            <a:r>
              <a:rPr lang="zh-CN" b="0">
                <a:latin typeface="Times New Roman" panose="02020603050405020304" charset="0"/>
                <a:ea typeface="宋体" panose="02010600030101010101" pitchFamily="2" charset="-122"/>
              </a:rPr>
              <a:t>图像索引</a:t>
            </a:r>
            <a:r>
              <a:rPr lang="en-US" b="0">
                <a:latin typeface="Times New Roman" panose="02020603050405020304" charset="0"/>
                <a:ea typeface="宋体" panose="02010600030101010101" pitchFamily="2" charset="-122"/>
              </a:rPr>
              <a:t>_100.jpg</a:t>
            </a:r>
            <a:r>
              <a:rPr lang="zh-CN" b="0">
                <a:latin typeface="Times New Roman" panose="02020603050405020304" charset="0"/>
                <a:ea typeface="宋体" panose="02010600030101010101" pitchFamily="2" charset="-122"/>
              </a:rPr>
              <a:t>。“ </a:t>
            </a:r>
            <a:r>
              <a:rPr lang="en-US" b="0">
                <a:latin typeface="Times New Roman" panose="02020603050405020304" charset="0"/>
                <a:ea typeface="宋体" panose="02010600030101010101" pitchFamily="2" charset="-122"/>
              </a:rPr>
              <a:t>r</a:t>
            </a:r>
            <a:r>
              <a:rPr lang="zh-CN" b="0">
                <a:latin typeface="Times New Roman" panose="02020603050405020304" charset="0"/>
                <a:ea typeface="宋体" panose="02010600030101010101" pitchFamily="2" charset="-122"/>
              </a:rPr>
              <a:t>”代表旋转的水果。“ </a:t>
            </a:r>
            <a:r>
              <a:rPr lang="en-US" b="0">
                <a:latin typeface="Times New Roman" panose="02020603050405020304" charset="0"/>
                <a:ea typeface="宋体" panose="02010600030101010101" pitchFamily="2" charset="-122"/>
              </a:rPr>
              <a:t>r2</a:t>
            </a:r>
            <a:r>
              <a:rPr lang="zh-CN" b="0">
                <a:latin typeface="Times New Roman" panose="02020603050405020304" charset="0"/>
                <a:ea typeface="宋体" panose="02010600030101010101" pitchFamily="2" charset="-122"/>
              </a:rPr>
              <a:t>”表示水果绕第三轴旋转。“</a:t>
            </a:r>
            <a:r>
              <a:rPr lang="en-US" b="0">
                <a:latin typeface="Times New Roman" panose="02020603050405020304" charset="0"/>
                <a:ea typeface="宋体" panose="02010600030101010101" pitchFamily="2" charset="-122"/>
              </a:rPr>
              <a:t>100</a:t>
            </a:r>
            <a:r>
              <a:rPr lang="zh-CN" b="0">
                <a:latin typeface="Times New Roman" panose="02020603050405020304" charset="0"/>
                <a:ea typeface="宋体" panose="02010600030101010101" pitchFamily="2" charset="-122"/>
              </a:rPr>
              <a:t>”来自图像尺寸（</a:t>
            </a:r>
            <a:r>
              <a:rPr lang="en-US" b="0">
                <a:latin typeface="Times New Roman" panose="02020603050405020304" charset="0"/>
                <a:ea typeface="宋体" panose="02010600030101010101" pitchFamily="2" charset="-122"/>
              </a:rPr>
              <a:t>100x100</a:t>
            </a:r>
            <a:r>
              <a:rPr lang="zh-CN" b="0">
                <a:latin typeface="Times New Roman" panose="02020603050405020304" charset="0"/>
                <a:ea typeface="宋体" panose="02010600030101010101" pitchFamily="2" charset="-122"/>
              </a:rPr>
              <a:t>像素）。</a:t>
            </a:r>
            <a:r>
              <a:rPr lang="en-US" altLang="zh-CN" b="0">
                <a:latin typeface="Times New Roman" panose="02020603050405020304" charset="0"/>
                <a:ea typeface="宋体" panose="02010600030101010101" pitchFamily="2" charset="-122"/>
              </a:rPr>
              <a:t>       </a:t>
            </a:r>
            <a:r>
              <a:rPr lang="zh-CN" b="0">
                <a:latin typeface="Times New Roman" panose="02020603050405020304" charset="0"/>
                <a:ea typeface="宋体" panose="02010600030101010101" pitchFamily="2" charset="-122"/>
              </a:rPr>
              <a:t>同一水果（例如苹果）的不同品种被存储为属于不同类别。</a:t>
            </a:r>
            <a:endParaRPr lang="zh-CN" altLang="en-US" b="0">
              <a:latin typeface="Times New Roman" panose="02020603050405020304" charset="0"/>
              <a:ea typeface="宋体" panose="02010600030101010101" pitchFamily="2" charset="-122"/>
            </a:endParaRPr>
          </a:p>
        </p:txBody>
      </p:sp>
      <p:sp>
        <p:nvSpPr>
          <p:cNvPr id="9" name="文本框 8"/>
          <p:cNvSpPr txBox="1"/>
          <p:nvPr/>
        </p:nvSpPr>
        <p:spPr>
          <a:xfrm>
            <a:off x="5308600" y="908685"/>
            <a:ext cx="490220" cy="5623560"/>
          </a:xfrm>
          <a:prstGeom prst="rect">
            <a:avLst/>
          </a:prstGeom>
          <a:noFill/>
        </p:spPr>
        <p:txBody>
          <a:bodyPr vert="eaVert" wrap="squar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1" name="图片 10"/>
          <p:cNvPicPr>
            <a:picLocks noChangeAspect="1"/>
          </p:cNvPicPr>
          <p:nvPr>
            <p:custDataLst>
              <p:tags r:id="rId3"/>
            </p:custDataLst>
          </p:nvPr>
        </p:nvPicPr>
        <p:blipFill>
          <a:blip r:embed="rId4"/>
          <a:stretch>
            <a:fillRect/>
          </a:stretch>
        </p:blipFill>
        <p:spPr>
          <a:xfrm>
            <a:off x="1841500" y="5316855"/>
            <a:ext cx="3463925" cy="1215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500" fill="hold">
                                          <p:stCondLst>
                                            <p:cond delay="0"/>
                                          </p:stCondLst>
                                        </p:cTn>
                                        <p:tgtEl>
                                          <p:spTgt spid="7"/>
                                        </p:tgtEl>
                                        <p:attrNameLst>
                                          <p:attrName>style.visibility</p:attrName>
                                        </p:attrNameLst>
                                      </p:cBhvr>
                                      <p:to>
                                        <p:strVal val="visible"/>
                                      </p:to>
                                    </p:set>
                                    <p:animEffect transition="in" filter="box(i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603003" y="1032729"/>
            <a:ext cx="5589058" cy="5543864"/>
            <a:chOff x="7671449" y="-13804"/>
            <a:chExt cx="7047095" cy="6990111"/>
          </a:xfrm>
        </p:grpSpPr>
        <p:pic>
          <p:nvPicPr>
            <p:cNvPr id="47" name="图片 46"/>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48" name="椭圆 47"/>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2290445" y="672465"/>
            <a:ext cx="11963400" cy="758825"/>
          </a:xfrm>
          <a:prstGeom prst="rect">
            <a:avLst/>
          </a:prstGeom>
          <a:noFill/>
        </p:spPr>
        <p:txBody>
          <a:bodyPr wrap="square" rtlCol="0">
            <a:noAutofit/>
          </a:bodyPr>
          <a:p>
            <a:pPr algn="ctr"/>
            <a:endPar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100" name="文本框 99"/>
          <p:cNvSpPr txBox="1"/>
          <p:nvPr/>
        </p:nvSpPr>
        <p:spPr>
          <a:xfrm>
            <a:off x="401320" y="2056130"/>
            <a:ext cx="4187190" cy="2745740"/>
          </a:xfrm>
          <a:prstGeom prst="rect">
            <a:avLst/>
          </a:prstGeom>
          <a:noFill/>
          <a:ln w="9525">
            <a:noFill/>
          </a:ln>
        </p:spPr>
        <p:txBody>
          <a:bodyPr wrap="square">
            <a:noAutofit/>
          </a:bodyPr>
          <a:p>
            <a:pPr algn="ctr">
              <a:buClrTx/>
              <a:buSzTx/>
              <a:buFontTx/>
            </a:pPr>
            <a:r>
              <a:rPr lang="en-US" altLang="zh-CN" sz="2400" b="0" dirty="0" smtClean="0">
                <a:latin typeface="宋体" panose="02010600030101010101" pitchFamily="2" charset="-122"/>
                <a:ea typeface="宋体" panose="02010600030101010101" pitchFamily="2" charset="-122"/>
                <a:cs typeface="宋体" panose="02010600030101010101" pitchFamily="2" charset="-122"/>
              </a:rPr>
              <a:t>   </a:t>
            </a:r>
            <a:r>
              <a:rPr lang="zh-CN" altLang="en-US" sz="2400" b="0" dirty="0" smtClean="0">
                <a:latin typeface="宋体" panose="02010600030101010101" pitchFamily="2" charset="-122"/>
                <a:ea typeface="宋体" panose="02010600030101010101" pitchFamily="2" charset="-122"/>
                <a:cs typeface="宋体" panose="02010600030101010101" pitchFamily="2" charset="-122"/>
              </a:rPr>
              <a:t>随机</a:t>
            </a:r>
            <a:r>
              <a:rPr lang="en-US" altLang="zh-CN" sz="2400" b="0" dirty="0" smtClean="0">
                <a:latin typeface="宋体" panose="02010600030101010101" pitchFamily="2" charset="-122"/>
                <a:ea typeface="宋体" panose="02010600030101010101" pitchFamily="2" charset="-122"/>
                <a:cs typeface="宋体" panose="02010600030101010101" pitchFamily="2" charset="-122"/>
              </a:rPr>
              <a:t>抽取8种水</a:t>
            </a:r>
            <a:r>
              <a:rPr lang="zh-CN" altLang="en-US" sz="2400" b="0" dirty="0" smtClean="0">
                <a:latin typeface="宋体" panose="02010600030101010101" pitchFamily="2" charset="-122"/>
                <a:ea typeface="宋体" panose="02010600030101010101" pitchFamily="2" charset="-122"/>
                <a:cs typeface="宋体" panose="02010600030101010101" pitchFamily="2" charset="-122"/>
              </a:rPr>
              <a:t>果：</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Apple</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Avocado</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Cherry</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Eggplant</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Mango</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Pear</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Plum</a:t>
            </a:r>
            <a:r>
              <a:rPr lang="zh-CN" altLang="en-US"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a:t>
            </a:r>
            <a:r>
              <a:rPr lang="en-US" altLang="zh-CN" sz="2400" dirty="0" smtClean="0">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Tomato</a:t>
            </a:r>
            <a:endParaRPr lang="en-US" altLang="zh-CN" sz="2400" b="0" dirty="0" smtClean="0">
              <a:latin typeface="宋体" panose="02010600030101010101" pitchFamily="2" charset="-122"/>
              <a:ea typeface="宋体" panose="02010600030101010101" pitchFamily="2" charset="-122"/>
              <a:cs typeface="宋体" panose="02010600030101010101" pitchFamily="2" charset="-122"/>
            </a:endParaRPr>
          </a:p>
          <a:p>
            <a:pPr algn="ctr">
              <a:buClrTx/>
              <a:buSzTx/>
              <a:buFontTx/>
            </a:pPr>
            <a:r>
              <a:rPr lang="en-US" altLang="zh-CN" sz="2400" b="0" dirty="0" smtClean="0">
                <a:latin typeface="宋体" panose="02010600030101010101" pitchFamily="2" charset="-122"/>
                <a:ea typeface="宋体" panose="02010600030101010101" pitchFamily="2" charset="-122"/>
                <a:cs typeface="宋体" panose="02010600030101010101" pitchFamily="2" charset="-122"/>
              </a:rPr>
              <a:t>进行训练和识别。</a:t>
            </a:r>
            <a:endParaRPr lang="en-US" altLang="zh-CN" sz="2400" b="0" dirty="0" smtClean="0">
              <a:latin typeface="宋体" panose="02010600030101010101" pitchFamily="2" charset="-122"/>
              <a:ea typeface="宋体" panose="02010600030101010101" pitchFamily="2" charset="-122"/>
              <a:cs typeface="宋体" panose="02010600030101010101" pitchFamily="2" charset="-122"/>
            </a:endParaRPr>
          </a:p>
          <a:p>
            <a:pPr algn="ctr">
              <a:buClrTx/>
              <a:buSzTx/>
              <a:buFontTx/>
            </a:pPr>
            <a:endParaRPr lang="en-US" altLang="zh-CN" sz="2400" b="0" dirty="0" smtClean="0">
              <a:latin typeface="宋体" panose="02010600030101010101" pitchFamily="2" charset="-122"/>
              <a:ea typeface="宋体" panose="02010600030101010101" pitchFamily="2" charset="-122"/>
              <a:cs typeface="宋体" panose="02010600030101010101" pitchFamily="2" charset="-122"/>
            </a:endParaRPr>
          </a:p>
          <a:p>
            <a:pPr algn="ctr">
              <a:buClrTx/>
              <a:buSzTx/>
              <a:buFontTx/>
            </a:pPr>
            <a:r>
              <a:rPr lang="en-US" altLang="zh-CN" sz="2400" b="0" dirty="0" smtClean="0">
                <a:latin typeface="宋体" panose="02010600030101010101" pitchFamily="2" charset="-122"/>
                <a:ea typeface="宋体" panose="02010600030101010101" pitchFamily="2" charset="-122"/>
                <a:cs typeface="宋体" panose="02010600030101010101" pitchFamily="2" charset="-122"/>
              </a:rPr>
              <a:t>  其中测试集包括1416张图片，训练集包括4229张图片。</a:t>
            </a:r>
            <a:endParaRPr lang="en-US" altLang="zh-CN" sz="2400" b="0" dirty="0" smtClean="0">
              <a:latin typeface="宋体" panose="02010600030101010101" pitchFamily="2" charset="-122"/>
              <a:ea typeface="宋体" panose="02010600030101010101" pitchFamily="2" charset="-122"/>
              <a:cs typeface="宋体" panose="02010600030101010101" pitchFamily="2" charset="-122"/>
            </a:endParaRPr>
          </a:p>
        </p:txBody>
      </p:sp>
      <p:pic>
        <p:nvPicPr>
          <p:cNvPr id="5" name="图片 4"/>
          <p:cNvPicPr>
            <a:picLocks noChangeAspect="1"/>
          </p:cNvPicPr>
          <p:nvPr>
            <p:custDataLst>
              <p:tags r:id="rId2"/>
            </p:custDataLst>
          </p:nvPr>
        </p:nvPicPr>
        <p:blipFill>
          <a:blip r:embed="rId3"/>
          <a:srcRect r="33568"/>
          <a:stretch>
            <a:fillRect/>
          </a:stretch>
        </p:blipFill>
        <p:spPr>
          <a:xfrm>
            <a:off x="5445125" y="2313305"/>
            <a:ext cx="1734185" cy="3480435"/>
          </a:xfrm>
          <a:prstGeom prst="rect">
            <a:avLst/>
          </a:prstGeom>
          <a:ln>
            <a:solidFill>
              <a:schemeClr val="tx1"/>
            </a:solidFill>
          </a:ln>
        </p:spPr>
      </p:pic>
      <p:grpSp>
        <p:nvGrpSpPr>
          <p:cNvPr id="7" name="组合 6"/>
          <p:cNvGrpSpPr/>
          <p:nvPr/>
        </p:nvGrpSpPr>
        <p:grpSpPr>
          <a:xfrm>
            <a:off x="7592226" y="910596"/>
            <a:ext cx="4211789" cy="5913114"/>
            <a:chOff x="11620" y="1189"/>
            <a:chExt cx="7255" cy="9611"/>
          </a:xfrm>
        </p:grpSpPr>
        <p:pic>
          <p:nvPicPr>
            <p:cNvPr id="4" name="图片 3"/>
            <p:cNvPicPr>
              <a:picLocks noChangeAspect="1"/>
            </p:cNvPicPr>
            <p:nvPr>
              <p:custDataLst>
                <p:tags r:id="rId4"/>
              </p:custDataLst>
            </p:nvPr>
          </p:nvPicPr>
          <p:blipFill>
            <a:blip r:embed="rId5"/>
            <a:stretch>
              <a:fillRect/>
            </a:stretch>
          </p:blipFill>
          <p:spPr>
            <a:xfrm>
              <a:off x="11620" y="6326"/>
              <a:ext cx="7255" cy="4474"/>
            </a:xfrm>
            <a:prstGeom prst="rect">
              <a:avLst/>
            </a:prstGeom>
          </p:spPr>
        </p:pic>
        <p:pic>
          <p:nvPicPr>
            <p:cNvPr id="6" name="图片 5"/>
            <p:cNvPicPr>
              <a:picLocks noChangeAspect="1"/>
            </p:cNvPicPr>
            <p:nvPr>
              <p:custDataLst>
                <p:tags r:id="rId6"/>
              </p:custDataLst>
            </p:nvPr>
          </p:nvPicPr>
          <p:blipFill>
            <a:blip r:embed="rId7"/>
            <a:srcRect r="11577"/>
            <a:stretch>
              <a:fillRect/>
            </a:stretch>
          </p:blipFill>
          <p:spPr>
            <a:xfrm>
              <a:off x="11620" y="1189"/>
              <a:ext cx="7255" cy="4362"/>
            </a:xfrm>
            <a:prstGeom prst="rect">
              <a:avLst/>
            </a:prstGeom>
          </p:spPr>
        </p:pic>
      </p:grpSp>
      <p:sp>
        <p:nvSpPr>
          <p:cNvPr id="8" name="文本框 7"/>
          <p:cNvSpPr txBox="1"/>
          <p:nvPr/>
        </p:nvSpPr>
        <p:spPr>
          <a:xfrm>
            <a:off x="597535" y="470535"/>
            <a:ext cx="2795270" cy="398780"/>
          </a:xfrm>
          <a:prstGeom prst="rect">
            <a:avLst/>
          </a:prstGeom>
          <a:noFill/>
        </p:spPr>
        <p:txBody>
          <a:bodyPr wrap="squar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测试集、训练集处理</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470741" y="817192"/>
            <a:ext cx="5589058" cy="5543864"/>
            <a:chOff x="7671449" y="-13804"/>
            <a:chExt cx="7047095" cy="6990111"/>
          </a:xfrm>
        </p:grpSpPr>
        <p:pic>
          <p:nvPicPr>
            <p:cNvPr id="31" name="图片 30"/>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2" name="椭圆 31"/>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98450" y="233680"/>
            <a:ext cx="5080000" cy="583565"/>
          </a:xfrm>
          <a:prstGeom prst="rect">
            <a:avLst/>
          </a:prstGeom>
          <a:noFill/>
          <a:ln w="9525">
            <a:noFill/>
          </a:ln>
        </p:spPr>
        <p:txBody>
          <a:bodyPr>
            <a:spAutoFit/>
          </a:bodyPr>
          <a:p>
            <a:pPr indent="0"/>
            <a:r>
              <a:rPr lang="zh-CN" sz="3200" b="0">
                <a:latin typeface="Calibri" panose="020F0502020204030204" pitchFamily="34" charset="0"/>
                <a:ea typeface="宋体" panose="02010600030101010101" pitchFamily="2" charset="-122"/>
              </a:rPr>
              <a:t>卷积神经网络</a:t>
            </a:r>
            <a:r>
              <a:rPr lang="en-US" altLang="zh-CN" sz="3200" b="0">
                <a:latin typeface="Calibri" panose="020F0502020204030204" pitchFamily="34" charset="0"/>
                <a:ea typeface="宋体" panose="02010600030101010101" pitchFamily="2" charset="-122"/>
              </a:rPr>
              <a:t>(CNN)</a:t>
            </a:r>
            <a:endParaRPr lang="en-US" altLang="zh-CN" sz="3200" b="0">
              <a:latin typeface="Calibri" panose="020F0502020204030204" pitchFamily="34" charset="0"/>
              <a:ea typeface="宋体" panose="02010600030101010101" pitchFamily="2" charset="-122"/>
            </a:endParaRPr>
          </a:p>
        </p:txBody>
      </p:sp>
      <p:pic>
        <p:nvPicPr>
          <p:cNvPr id="3" name="图片 2"/>
          <p:cNvPicPr/>
          <p:nvPr>
            <p:custDataLst>
              <p:tags r:id="rId2"/>
            </p:custDataLst>
          </p:nvPr>
        </p:nvPicPr>
        <p:blipFill>
          <a:blip r:embed="rId3"/>
          <a:stretch>
            <a:fillRect/>
          </a:stretch>
        </p:blipFill>
        <p:spPr>
          <a:xfrm>
            <a:off x="6750685" y="2462530"/>
            <a:ext cx="5029200" cy="3152775"/>
          </a:xfrm>
          <a:prstGeom prst="rect">
            <a:avLst/>
          </a:prstGeom>
          <a:noFill/>
          <a:ln w="9525">
            <a:noFill/>
          </a:ln>
        </p:spPr>
      </p:pic>
      <p:sp>
        <p:nvSpPr>
          <p:cNvPr id="101" name="文本框 100"/>
          <p:cNvSpPr txBox="1"/>
          <p:nvPr/>
        </p:nvSpPr>
        <p:spPr>
          <a:xfrm>
            <a:off x="431800" y="1009015"/>
            <a:ext cx="6039485" cy="4921250"/>
          </a:xfrm>
          <a:prstGeom prst="rect">
            <a:avLst/>
          </a:prstGeom>
          <a:noFill/>
          <a:ln w="9525">
            <a:noFill/>
          </a:ln>
        </p:spPr>
        <p:txBody>
          <a:bodyPr>
            <a:noAutofit/>
          </a:bodyPr>
          <a:p>
            <a:pPr indent="609600" algn="l" fontAlgn="auto">
              <a:extLst>
                <a:ext uri="{35155182-B16C-46BC-9424-99874614C6A1}">
                  <wpsdc:indentchars xmlns:wpsdc="http://www.wps.cn/officeDocument/2017/drawingmlCustomData" val="200" checksum="4158780845"/>
                </a:ext>
              </a:extLst>
            </a:pPr>
            <a:r>
              <a:rPr lang="zh-CN" sz="2400" b="0">
                <a:latin typeface="Times New Roman" panose="02020603050405020304" charset="0"/>
                <a:ea typeface="宋体" panose="02010600030101010101" pitchFamily="2" charset="-122"/>
              </a:rPr>
              <a:t>卷积层：</a:t>
            </a:r>
            <a:endParaRPr lang="zh-CN" sz="2400" b="0">
              <a:latin typeface="Times New Roman" panose="0202060305040502030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r>
              <a:rPr lang="zh-CN" sz="2400" b="0">
                <a:latin typeface="Times New Roman" panose="02020603050405020304" charset="0"/>
                <a:ea typeface="宋体" panose="02010600030101010101" pitchFamily="2" charset="-122"/>
              </a:rPr>
              <a:t>利用卷积操作提取输入数据（比如图像）的特征。通过一系列滤波器（也称为卷积核）对输入数据进行滑动卷积操作，从而识别出图像中的边缘、纹理和其他重要特征。</a:t>
            </a:r>
            <a:r>
              <a:rPr lang="en-US" altLang="zh-CN" sz="2400" b="0">
                <a:latin typeface="Times New Roman" panose="02020603050405020304" charset="0"/>
                <a:ea typeface="宋体" panose="02010600030101010101" pitchFamily="2" charset="-122"/>
              </a:rPr>
              <a:t>         </a:t>
            </a:r>
            <a:r>
              <a:rPr lang="zh-CN" sz="2400" b="0">
                <a:latin typeface="Times New Roman" panose="02020603050405020304" charset="0"/>
                <a:ea typeface="宋体" panose="02010600030101010101" pitchFamily="2" charset="-122"/>
              </a:rPr>
              <a:t>池化层：池化层用于降低特征图的空间维度，减少参数数量并保留重要信息。</a:t>
            </a:r>
            <a:endParaRPr lang="zh-CN" sz="2400" b="0">
              <a:latin typeface="Times New Roman" panose="0202060305040502030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r>
              <a:rPr lang="zh-CN" sz="2400" b="0">
                <a:latin typeface="Times New Roman" panose="02020603050405020304" charset="0"/>
                <a:ea typeface="宋体" panose="02010600030101010101" pitchFamily="2" charset="-122"/>
              </a:rPr>
              <a:t>非线性激活函数：在卷积层和池化层之间通常使用非线性激活函数，以引入网络的非线性特性。</a:t>
            </a:r>
            <a:r>
              <a:rPr lang="en-US" altLang="zh-CN" sz="2400" b="0">
                <a:latin typeface="Times New Roman" panose="02020603050405020304" charset="0"/>
                <a:ea typeface="宋体" panose="02010600030101010101" pitchFamily="2" charset="-122"/>
              </a:rPr>
              <a:t>        </a:t>
            </a:r>
            <a:r>
              <a:rPr lang="zh-CN" sz="2400" b="0">
                <a:latin typeface="Times New Roman" panose="02020603050405020304" charset="0"/>
                <a:ea typeface="宋体" panose="02010600030101010101" pitchFamily="2" charset="-122"/>
              </a:rPr>
              <a:t>全连接层：在</a:t>
            </a:r>
            <a:r>
              <a:rPr lang="en-US" sz="2400" b="0">
                <a:latin typeface="Times New Roman" panose="02020603050405020304" charset="0"/>
                <a:ea typeface="宋体" panose="02010600030101010101" pitchFamily="2" charset="-122"/>
              </a:rPr>
              <a:t>CNN</a:t>
            </a:r>
            <a:r>
              <a:rPr lang="zh-CN" sz="2400" b="0">
                <a:latin typeface="Times New Roman" panose="02020603050405020304" charset="0"/>
                <a:ea typeface="宋体" panose="02010600030101010101" pitchFamily="2" charset="-122"/>
              </a:rPr>
              <a:t>的最后几层通常包含全连接层，用于将之前卷积和池化层提取的特征映射到输出类别，实现分类、检测或其他任务。</a:t>
            </a:r>
            <a:endParaRPr lang="zh-CN" altLang="en-US" sz="2400" b="0">
              <a:latin typeface="Times New Roman" panose="02020603050405020304" charset="0"/>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470741" y="817192"/>
            <a:ext cx="5589058" cy="5543864"/>
            <a:chOff x="7671449" y="-13804"/>
            <a:chExt cx="7047095" cy="6990111"/>
          </a:xfrm>
        </p:grpSpPr>
        <p:pic>
          <p:nvPicPr>
            <p:cNvPr id="31" name="图片 30"/>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2" name="椭圆 31"/>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48538319" name="图片 1"/>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556895" y="1032510"/>
            <a:ext cx="6032500" cy="5328285"/>
          </a:xfrm>
          <a:prstGeom prst="rect">
            <a:avLst/>
          </a:prstGeom>
          <a:ln>
            <a:solidFill>
              <a:schemeClr val="tx1"/>
            </a:solidFill>
          </a:ln>
        </p:spPr>
      </p:pic>
      <p:sp>
        <p:nvSpPr>
          <p:cNvPr id="3" name="文本框 2"/>
          <p:cNvSpPr txBox="1"/>
          <p:nvPr/>
        </p:nvSpPr>
        <p:spPr>
          <a:xfrm>
            <a:off x="688975" y="505460"/>
            <a:ext cx="2005965" cy="398780"/>
          </a:xfrm>
          <a:prstGeom prst="rect">
            <a:avLst/>
          </a:prstGeom>
          <a:noFill/>
        </p:spPr>
        <p:txBody>
          <a:bodyPr wrap="squar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流程图</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p:cNvSpPr txBox="1"/>
          <p:nvPr/>
        </p:nvSpPr>
        <p:spPr>
          <a:xfrm>
            <a:off x="5086985" y="3573780"/>
            <a:ext cx="162560" cy="245110"/>
          </a:xfrm>
          <a:prstGeom prst="rect">
            <a:avLst/>
          </a:prstGeom>
          <a:noFill/>
        </p:spPr>
        <p:txBody>
          <a:bodyPr wrap="square" rtlCol="0">
            <a:no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Y</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4517390" y="2807335"/>
            <a:ext cx="266700" cy="398780"/>
          </a:xfrm>
          <a:prstGeom prst="rect">
            <a:avLst/>
          </a:prstGeom>
          <a:noFill/>
        </p:spPr>
        <p:txBody>
          <a:bodyPr wrap="squar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N</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3" name="图片 12"/>
          <p:cNvPicPr>
            <a:picLocks noChangeAspect="1"/>
          </p:cNvPicPr>
          <p:nvPr>
            <p:custDataLst>
              <p:tags r:id="rId4"/>
            </p:custDataLst>
          </p:nvPr>
        </p:nvPicPr>
        <p:blipFill>
          <a:blip r:embed="rId5"/>
          <a:srcRect l="4338" r="20714" b="15113"/>
          <a:stretch>
            <a:fillRect/>
          </a:stretch>
        </p:blipFill>
        <p:spPr>
          <a:xfrm>
            <a:off x="6919595" y="2945765"/>
            <a:ext cx="5140325" cy="1286510"/>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0"/>
          </p:nvPr>
        </p:nvSpPr>
        <p:spPr/>
        <p:txBody>
          <a:bodyPr/>
          <a:lstStyle/>
          <a:p>
            <a:r>
              <a:rPr lang="en-US" altLang="zh-CN" dirty="0">
                <a:sym typeface="Arial" panose="020B0604020202020204" pitchFamily="34" charset="0"/>
              </a:rPr>
              <a:t>02</a:t>
            </a:r>
            <a:endParaRPr lang="zh-CN" altLang="en-US" dirty="0">
              <a:sym typeface="Arial" panose="020B0604020202020204" pitchFamily="34" charset="0"/>
            </a:endParaRPr>
          </a:p>
        </p:txBody>
      </p:sp>
      <p:sp>
        <p:nvSpPr>
          <p:cNvPr id="19" name="文本占位符 18"/>
          <p:cNvSpPr>
            <a:spLocks noGrp="1"/>
          </p:cNvSpPr>
          <p:nvPr>
            <p:ph type="body" sz="quarter" idx="11"/>
          </p:nvPr>
        </p:nvSpPr>
        <p:spPr/>
        <p:txBody>
          <a:bodyPr/>
          <a:lstStyle/>
          <a:p>
            <a:r>
              <a:rPr lang="zh-CN" altLang="en-US" dirty="0">
                <a:sym typeface="Arial" panose="020B0604020202020204" pitchFamily="34" charset="0"/>
              </a:rPr>
              <a:t>详细设计</a:t>
            </a:r>
            <a:endParaRPr lang="zh-CN" altLang="en-US" dirty="0">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6307" y="-144"/>
            <a:ext cx="6497937" cy="6445394"/>
            <a:chOff x="7671449" y="-13804"/>
            <a:chExt cx="7047095" cy="6990111"/>
          </a:xfrm>
        </p:grpSpPr>
        <p:pic>
          <p:nvPicPr>
            <p:cNvPr id="35" name="图片 34"/>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9941" y="-13804"/>
              <a:ext cx="6990110" cy="6990111"/>
            </a:xfrm>
            <a:prstGeom prst="rect">
              <a:avLst/>
            </a:prstGeom>
          </p:spPr>
        </p:pic>
        <p:sp>
          <p:nvSpPr>
            <p:cNvPr id="36" name="椭圆 35"/>
            <p:cNvSpPr/>
            <p:nvPr/>
          </p:nvSpPr>
          <p:spPr>
            <a:xfrm>
              <a:off x="7671449" y="-13804"/>
              <a:ext cx="7047095" cy="6990111"/>
            </a:xfrm>
            <a:prstGeom prst="ellipse">
              <a:avLst/>
            </a:prstGeom>
            <a:solidFill>
              <a:srgbClr val="FFFFFF">
                <a:alpha val="8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884555" y="227330"/>
            <a:ext cx="5326380" cy="583565"/>
          </a:xfrm>
          <a:prstGeom prst="rect">
            <a:avLst/>
          </a:prstGeom>
          <a:noFill/>
        </p:spPr>
        <p:txBody>
          <a:bodyPr wrap="square" rtlCol="0">
            <a:spAutoFit/>
          </a:bodyPr>
          <a:p>
            <a:pPr algn="ctr"/>
            <a:r>
              <a:rPr lang="zh-CN" altLang="en-US" sz="3200" dirty="0" smtClean="0">
                <a:latin typeface="宋体" panose="02010600030101010101" pitchFamily="2" charset="-122"/>
                <a:ea typeface="宋体" panose="02010600030101010101" pitchFamily="2" charset="-122"/>
                <a:cs typeface="+mn-ea"/>
                <a:sym typeface="Arial" panose="020B0604020202020204" pitchFamily="34" charset="0"/>
              </a:rPr>
              <a:t>数据预处理</a:t>
            </a:r>
            <a:endParaRPr lang="zh-CN" altLang="en-US" sz="3200" dirty="0" smtClean="0">
              <a:latin typeface="宋体" panose="02010600030101010101" pitchFamily="2" charset="-122"/>
              <a:ea typeface="宋体" panose="02010600030101010101" pitchFamily="2" charset="-122"/>
              <a:cs typeface="+mn-ea"/>
              <a:sym typeface="Arial" panose="020B0604020202020204" pitchFamily="34" charset="0"/>
            </a:endParaRPr>
          </a:p>
        </p:txBody>
      </p:sp>
      <p:sp>
        <p:nvSpPr>
          <p:cNvPr id="4" name="文本框 3"/>
          <p:cNvSpPr txBox="1"/>
          <p:nvPr/>
        </p:nvSpPr>
        <p:spPr>
          <a:xfrm>
            <a:off x="604520" y="1923415"/>
            <a:ext cx="6329045" cy="2599055"/>
          </a:xfrm>
          <a:prstGeom prst="rect">
            <a:avLst/>
          </a:prstGeom>
          <a:noFill/>
        </p:spPr>
        <p:txBody>
          <a:bodyPr wrap="square" rtlCol="0">
            <a:noAutofit/>
          </a:bodyPr>
          <a:p>
            <a:pPr algn="ct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568325" y="1414780"/>
            <a:ext cx="5930265" cy="4399915"/>
          </a:xfrm>
          <a:prstGeom prst="rect">
            <a:avLst/>
          </a:prstGeom>
          <a:noFill/>
        </p:spPr>
        <p:txBody>
          <a:bodyPr wrap="square" rtlCol="0" anchor="b" anchorCtr="0">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1.划分训练集和测试集：</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indent="508000" algn="l" fontAlgn="auto">
              <a:extLst>
                <a:ext uri="{35155182-B16C-46BC-9424-99874614C6A1}">
                  <wpsdc:indentchars xmlns:wpsdc="http://www.wps.cn/officeDocument/2017/drawingmlCustomData" val="200" checksum="282533468"/>
                </a:ext>
              </a:extLst>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选取了8种不同水果，并将其分类测试集和训练集，其中每一种水果图片在集合中的数量几乎相同</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2.图像放缩：</a:t>
            </a:r>
            <a:endParaRPr lang="zh-CN" altLang="en-US" sz="20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a:p>
            <a:pPr indent="508000" algn="l" fontAlgn="auto">
              <a:extLst>
                <a:ext uri="{35155182-B16C-46BC-9424-99874614C6A1}">
                  <wpsdc:indentchars xmlns:wpsdc="http://www.wps.cn/officeDocument/2017/drawingmlCustomData" val="200" checksum="282533468"/>
                </a:ext>
              </a:extLst>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根据所使用的模型的不同图像尺寸输入要求，我们对图像进行适当的放缩，主要通过使用transforms.Resize函数完成</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3.图像翻转：</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indent="508000" algn="l" fontAlgn="auto">
              <a:extLst>
                <a:ext uri="{35155182-B16C-46BC-9424-99874614C6A1}">
                  <wpsdc:indentchars xmlns:wpsdc="http://www.wps.cn/officeDocument/2017/drawingmlCustomData" val="200" checksum="282533468"/>
                </a:ext>
              </a:extLst>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随机进行左右翻转</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4.图像旋转：</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indent="508000" algn="l" fontAlgn="auto">
              <a:extLst>
                <a:ext uri="{35155182-B16C-46BC-9424-99874614C6A1}">
                  <wpsdc:indentchars xmlns:wpsdc="http://www.wps.cn/officeDocument/2017/drawingmlCustomData" val="200" checksum="282533468"/>
                </a:ext>
              </a:extLst>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随机角度顺时针/逆时针进行旋转</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5.图像标准化：</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indent="508000" algn="l" fontAlgn="auto">
              <a:extLst>
                <a:ext uri="{35155182-B16C-46BC-9424-99874614C6A1}">
                  <wpsdc:indentchars xmlns:wpsdc="http://www.wps.cn/officeDocument/2017/drawingmlCustomData" val="200" checksum="282533468"/>
                </a:ext>
              </a:extLst>
            </a:pP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逐channel的对图像进行标准化（均值变为0，标准差变为1），可以加快模型的收敛</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a:picLocks noChangeAspect="1"/>
          </p:cNvPicPr>
          <p:nvPr>
            <p:custDataLst>
              <p:tags r:id="rId2"/>
            </p:custDataLst>
          </p:nvPr>
        </p:nvPicPr>
        <p:blipFill>
          <a:blip r:embed="rId3"/>
          <a:stretch>
            <a:fillRect/>
          </a:stretch>
        </p:blipFill>
        <p:spPr>
          <a:xfrm>
            <a:off x="6498590" y="4326890"/>
            <a:ext cx="5501640" cy="2118360"/>
          </a:xfrm>
          <a:prstGeom prst="rect">
            <a:avLst/>
          </a:prstGeom>
          <a:ln>
            <a:solidFill>
              <a:srgbClr val="C00000"/>
            </a:solidFill>
          </a:ln>
        </p:spPr>
      </p:pic>
      <p:pic>
        <p:nvPicPr>
          <p:cNvPr id="2" name="图片 1"/>
          <p:cNvPicPr>
            <a:picLocks noChangeAspect="1"/>
          </p:cNvPicPr>
          <p:nvPr>
            <p:custDataLst>
              <p:tags r:id="rId4"/>
            </p:custDataLst>
          </p:nvPr>
        </p:nvPicPr>
        <p:blipFill>
          <a:blip r:embed="rId5"/>
          <a:stretch>
            <a:fillRect/>
          </a:stretch>
        </p:blipFill>
        <p:spPr>
          <a:xfrm>
            <a:off x="6497955" y="1414780"/>
            <a:ext cx="5375275" cy="2280920"/>
          </a:xfrm>
          <a:prstGeom prst="rect">
            <a:avLst/>
          </a:prstGeom>
          <a:ln>
            <a:solidFill>
              <a:schemeClr val="accent1"/>
            </a:solidFill>
          </a:ln>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PP_MARK_KEY" val="85eae8a6-6a8d-413e-b431-02b5858c1e6a"/>
  <p:tag name="commondata" val="eyJoZGlkIjoiOTZhZDQzNWVjMTUyYjJkNWQxMmQzMjdkODJlN2M0YTQ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2440</Words>
  <Application>WPS 演示</Application>
  <PresentationFormat>宽屏</PresentationFormat>
  <Paragraphs>152</Paragraphs>
  <Slides>21</Slides>
  <Notes>57</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21</vt:i4>
      </vt:variant>
    </vt:vector>
  </HeadingPairs>
  <TitlesOfParts>
    <vt:vector size="39" baseType="lpstr">
      <vt:lpstr>Arial</vt:lpstr>
      <vt:lpstr>宋体</vt:lpstr>
      <vt:lpstr>Wingdings</vt:lpstr>
      <vt:lpstr>微软雅黑</vt:lpstr>
      <vt:lpstr>经典圆体简</vt:lpstr>
      <vt:lpstr>Arial</vt:lpstr>
      <vt:lpstr>Calibri</vt:lpstr>
      <vt:lpstr>Times New Roman</vt:lpstr>
      <vt:lpstr>Arial Unicode MS</vt:lpstr>
      <vt:lpstr>等线</vt:lpstr>
      <vt:lpstr>Helvetica</vt:lpstr>
      <vt:lpstr>Open Sans</vt:lpstr>
      <vt:lpstr>Segoe Print</vt:lpstr>
      <vt:lpstr>Open Sans</vt:lpstr>
      <vt:lpstr>STIXGeneral-Bold</vt:lpstr>
      <vt:lpstr>Oxygen</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我心永恒</cp:lastModifiedBy>
  <cp:revision>291</cp:revision>
  <dcterms:created xsi:type="dcterms:W3CDTF">2018-12-09T14:29:00Z</dcterms:created>
  <dcterms:modified xsi:type="dcterms:W3CDTF">2024-01-12T15:49:19Z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3AA70B13ABA0437CBD418CF1E8E29FFB_13</vt:lpwstr>
  </property>
  <property fmtid="{D5CDD505-2E9C-101B-9397-08002B2CF9AE}" pid="12" name="KSOProductBuildVer">
    <vt:lpwstr>2052-12.1.0.16120</vt:lpwstr>
  </property>
</Properties>
</file>